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_rels/notesSlide35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3.xml" ContentType="application/vnd.openxmlformats-officedocument.presentationml.slide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6.xml.rels" ContentType="application/vnd.openxmlformats-package.relationships+xml"/>
  <Override PartName="/ppt/slides/_rels/slide38.xml.rels" ContentType="application/vnd.openxmlformats-package.relationships+xml"/>
  <Override PartName="/ppt/slides/_rels/slide35.xml.rels" ContentType="application/vnd.openxmlformats-package.relationships+xml"/>
  <Override PartName="/ppt/slides/_rels/slide32.xml.rels" ContentType="application/vnd.openxmlformats-package.relationships+xml"/>
  <Override PartName="/ppt/slides/_rels/slide29.xml.rels" ContentType="application/vnd.openxmlformats-package.relationships+xml"/>
  <Override PartName="/ppt/slides/_rels/slide24.xml.rels" ContentType="application/vnd.openxmlformats-package.relationships+xml"/>
  <Override PartName="/ppt/slides/_rels/slide31.xml.rels" ContentType="application/vnd.openxmlformats-package.relationships+xml"/>
  <Override PartName="/ppt/slides/_rels/slide28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27.xml.rels" ContentType="application/vnd.openxmlformats-package.relationships+xml"/>
  <Override PartName="/ppt/slides/_rels/slide15.xml.rels" ContentType="application/vnd.openxmlformats-package.relationships+xml"/>
  <Override PartName="/ppt/slides/_rels/slide20.xml.rels" ContentType="application/vnd.openxmlformats-package.relationships+xml"/>
  <Override PartName="/ppt/slides/_rels/slide30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16.xml.rels" ContentType="application/vnd.openxmlformats-package.relationships+xml"/>
  <Override PartName="/ppt/slides/_rels/slide10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5.xml.rels" ContentType="application/vnd.openxmlformats-package.relationships+xml"/>
  <Override PartName="/ppt/slides/_rels/slide37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43.xml.rels" ContentType="application/vnd.openxmlformats-package.relationships+xml"/>
  <Override PartName="/ppt/slides/_rels/slide3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26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5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68.jpeg" ContentType="image/jpeg"/>
  <Override PartName="/ppt/media/image69.png" ContentType="image/png"/>
  <Override PartName="/ppt/media/image67.png" ContentType="image/png"/>
  <Override PartName="/ppt/media/image65.png" ContentType="image/png"/>
  <Override PartName="/ppt/media/image62.jpeg" ContentType="image/jpeg"/>
  <Override PartName="/ppt/media/image60.png" ContentType="image/png"/>
  <Override PartName="/ppt/media/image59.jpeg" ContentType="image/jpeg"/>
  <Override PartName="/ppt/media/image58.jpeg" ContentType="image/jpeg"/>
  <Override PartName="/ppt/media/image63.jpeg" ContentType="image/jpeg"/>
  <Override PartName="/ppt/media/image57.jpeg" ContentType="image/jpeg"/>
  <Override PartName="/ppt/media/image56.png" ContentType="image/png"/>
  <Override PartName="/ppt/media/image53.png" ContentType="image/png"/>
  <Override PartName="/ppt/media/image50.wmf" ContentType="image/x-wmf"/>
  <Override PartName="/ppt/media/image49.wmf" ContentType="image/x-wmf"/>
  <Override PartName="/ppt/media/image45.jpeg" ContentType="image/jpeg"/>
  <Override PartName="/ppt/media/image44.jpeg" ContentType="image/jpeg"/>
  <Override PartName="/ppt/media/image52.jpeg" ContentType="image/jpeg"/>
  <Override PartName="/ppt/media/image43.jpeg" ContentType="image/jpeg"/>
  <Override PartName="/ppt/media/image42.jpeg" ContentType="image/jpeg"/>
  <Override PartName="/ppt/media/image36.png" ContentType="image/png"/>
  <Override PartName="/ppt/media/image32.png" ContentType="image/png"/>
  <Override PartName="/ppt/media/image30.png" ContentType="image/png"/>
  <Override PartName="/ppt/media/image27.png" ContentType="image/png"/>
  <Override PartName="/ppt/media/image26.png" ContentType="image/png"/>
  <Override PartName="/ppt/media/image28.png" ContentType="image/png"/>
  <Override PartName="/ppt/media/image25.png" ContentType="image/png"/>
  <Override PartName="/ppt/media/image33.png" ContentType="image/png"/>
  <Override PartName="/ppt/media/image38.png" ContentType="image/png"/>
  <Override PartName="/ppt/media/image31.png" ContentType="image/png"/>
  <Override PartName="/ppt/media/image37.png" ContentType="image/png"/>
  <Override PartName="/ppt/media/image22.png" ContentType="image/png"/>
  <Override PartName="/ppt/media/image41.jpeg" ContentType="image/jpeg"/>
  <Override PartName="/ppt/media/image24.png" ContentType="image/png"/>
  <Override PartName="/ppt/media/image21.png" ContentType="image/png"/>
  <Override PartName="/ppt/media/image54.png" ContentType="image/png"/>
  <Override PartName="/ppt/media/image20.png" ContentType="image/png"/>
  <Override PartName="/ppt/media/image19.png" ContentType="image/png"/>
  <Override PartName="/ppt/media/image17.jpeg" ContentType="image/jpeg"/>
  <Override PartName="/ppt/media/image16.jpeg" ContentType="image/jpeg"/>
  <Override PartName="/ppt/media/image48.png" ContentType="image/png"/>
  <Override PartName="/ppt/media/image15.png" ContentType="image/png"/>
  <Override PartName="/ppt/media/image14.png" ContentType="image/png"/>
  <Override PartName="/ppt/media/image13.png" ContentType="image/png"/>
  <Override PartName="/ppt/media/image46.png" ContentType="image/png"/>
  <Override PartName="/ppt/media/image23.png" ContentType="image/png"/>
  <Override PartName="/ppt/media/image64.jpeg" ContentType="image/jpeg"/>
  <Override PartName="/ppt/media/image12.png" ContentType="image/png"/>
  <Override PartName="/ppt/media/image39.png" ContentType="image/png"/>
  <Override PartName="/ppt/media/image35.png" ContentType="image/png"/>
  <Override PartName="/ppt/media/image11.png" ContentType="image/png"/>
  <Override PartName="/ppt/media/image29.png" ContentType="image/png"/>
  <Override PartName="/ppt/media/image8.png" ContentType="image/png"/>
  <Override PartName="/ppt/media/image40.png" ContentType="image/png"/>
  <Override PartName="/ppt/media/image9.jpeg" ContentType="image/jpeg"/>
  <Override PartName="/ppt/media/image6.jpeg" ContentType="image/jpeg"/>
  <Override PartName="/ppt/media/image5.png" ContentType="image/png"/>
  <Override PartName="/ppt/media/image51.jpeg" ContentType="image/jpeg"/>
  <Override PartName="/ppt/media/image18.png" ContentType="image/png"/>
  <Override PartName="/ppt/media/image66.jpeg" ContentType="image/jpeg"/>
  <Override PartName="/ppt/media/image7.png" ContentType="image/png"/>
  <Override PartName="/ppt/media/image4.png" ContentType="image/png"/>
  <Override PartName="/ppt/media/image61.jpeg" ContentType="image/jpeg"/>
  <Override PartName="/ppt/media/image3.jpeg" ContentType="image/jpeg"/>
  <Override PartName="/ppt/media/image47.png" ContentType="image/png"/>
  <Override PartName="/ppt/media/image34.png" ContentType="image/png"/>
  <Override PartName="/ppt/media/image2.jpeg" ContentType="image/jpeg"/>
  <Override PartName="/ppt/media/image55.jpeg" ContentType="image/jpeg"/>
  <Override PartName="/ppt/media/image10.png" ContentType="image/png"/>
  <Override PartName="/ppt/media/image1.jpeg" ContentType="image/jpeg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lang="en-GB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211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lang="en-GB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212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GB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213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lang="en-GB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214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80C3BAB5-DADD-46B0-BC6C-80EF1B3AB4AE}" type="slidenum">
              <a:rPr lang="en-GB" sz="1400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511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617C64F-6CF1-472F-905B-0ED2D1C460BE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513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530EF33-A75D-414F-BDE7-B310320D57B5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r>
              <a:rPr lang="en-GB" sz="2000" strike="noStrike">
                <a:latin typeface="Arial"/>
              </a:rPr>
              <a:t>Guiding Principles:</a:t>
            </a:r>
            <a:endParaRPr/>
          </a:p>
          <a:p>
            <a:endParaRPr/>
          </a:p>
          <a:p>
            <a:r>
              <a:rPr lang="en-GB" sz="2000" strike="noStrike">
                <a:latin typeface="Arial"/>
              </a:rPr>
              <a:t>Openness</a:t>
            </a:r>
            <a:endParaRPr/>
          </a:p>
          <a:p>
            <a:r>
              <a:rPr lang="en-GB" sz="2000" strike="noStrike">
                <a:latin typeface="Arial"/>
              </a:rPr>
              <a:t>Consensus</a:t>
            </a:r>
            <a:endParaRPr/>
          </a:p>
          <a:p>
            <a:r>
              <a:rPr lang="en-GB" sz="2000" strike="noStrike">
                <a:latin typeface="Arial"/>
              </a:rPr>
              <a:t>Balance</a:t>
            </a:r>
            <a:endParaRPr/>
          </a:p>
          <a:p>
            <a:r>
              <a:rPr lang="en-GB" sz="2000" strike="noStrike">
                <a:latin typeface="Arial"/>
              </a:rPr>
              <a:t>Harmonization</a:t>
            </a:r>
            <a:endParaRPr/>
          </a:p>
          <a:p>
            <a:r>
              <a:rPr lang="en-GB" sz="2000" strike="noStrike">
                <a:latin typeface="Arial"/>
              </a:rPr>
              <a:t>Community-driven</a:t>
            </a:r>
            <a:endParaRPr/>
          </a:p>
          <a:p>
            <a:r>
              <a:rPr lang="en-GB" sz="2000" strike="noStrike">
                <a:latin typeface="Arial"/>
              </a:rPr>
              <a:t>Non-profit and technology-neutral</a:t>
            </a:r>
            <a:endParaRPr/>
          </a:p>
          <a:p>
            <a:endParaRPr/>
          </a:p>
        </p:txBody>
      </p:sp>
      <p:sp>
        <p:nvSpPr>
          <p:cNvPr id="51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B056118-27FA-40CC-89A9-877C8364F6E4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r>
              <a:rPr lang="en-GB" sz="2000" strike="noStrike">
                <a:latin typeface="Arial"/>
              </a:rPr>
              <a:t>Guiding Principles:</a:t>
            </a:r>
            <a:endParaRPr/>
          </a:p>
          <a:p>
            <a:endParaRPr/>
          </a:p>
          <a:p>
            <a:r>
              <a:rPr lang="en-GB" sz="2000" strike="noStrike">
                <a:latin typeface="Arial"/>
              </a:rPr>
              <a:t>Openness</a:t>
            </a:r>
            <a:endParaRPr/>
          </a:p>
          <a:p>
            <a:r>
              <a:rPr lang="en-GB" sz="2000" strike="noStrike">
                <a:latin typeface="Arial"/>
              </a:rPr>
              <a:t>Consensus</a:t>
            </a:r>
            <a:endParaRPr/>
          </a:p>
          <a:p>
            <a:r>
              <a:rPr lang="en-GB" sz="2000" strike="noStrike">
                <a:latin typeface="Arial"/>
              </a:rPr>
              <a:t>Balance</a:t>
            </a:r>
            <a:endParaRPr/>
          </a:p>
          <a:p>
            <a:r>
              <a:rPr lang="en-GB" sz="2000" strike="noStrike">
                <a:latin typeface="Arial"/>
              </a:rPr>
              <a:t>Harmonization</a:t>
            </a:r>
            <a:endParaRPr/>
          </a:p>
          <a:p>
            <a:r>
              <a:rPr lang="en-GB" sz="2000" strike="noStrike">
                <a:latin typeface="Arial"/>
              </a:rPr>
              <a:t>Community-driven</a:t>
            </a:r>
            <a:endParaRPr/>
          </a:p>
          <a:p>
            <a:r>
              <a:rPr lang="en-GB" sz="2000" strike="noStrike">
                <a:latin typeface="Arial"/>
              </a:rPr>
              <a:t>Non-profit and technology-neutral</a:t>
            </a:r>
            <a:endParaRPr/>
          </a:p>
          <a:p>
            <a:endParaRPr/>
          </a:p>
        </p:txBody>
      </p:sp>
      <p:sp>
        <p:nvSpPr>
          <p:cNvPr id="51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B17EF01-F7AB-4434-9299-F46A0081FA32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515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7E5347E-3358-4913-8C14-C8FC3EB098AD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822960" y="3947040"/>
            <a:ext cx="754344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8828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82296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073600" y="1845360"/>
            <a:ext cx="5042160" cy="402300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073600" y="1845360"/>
            <a:ext cx="5042160" cy="4023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822960" y="286560"/>
            <a:ext cx="7543440" cy="672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82296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468828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822960" y="3947040"/>
            <a:ext cx="754344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822960" y="3947040"/>
            <a:ext cx="754344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68828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82296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1" name="" descr=""/>
          <p:cNvPicPr/>
          <p:nvPr/>
        </p:nvPicPr>
        <p:blipFill>
          <a:blip r:embed="rId2"/>
          <a:stretch/>
        </p:blipFill>
        <p:spPr>
          <a:xfrm>
            <a:off x="2073600" y="1845360"/>
            <a:ext cx="5042160" cy="4023000"/>
          </a:xfrm>
          <a:prstGeom prst="rect">
            <a:avLst/>
          </a:prstGeom>
          <a:ln>
            <a:noFill/>
          </a:ln>
        </p:spPr>
      </p:pic>
      <p:pic>
        <p:nvPicPr>
          <p:cNvPr id="82" name="" descr=""/>
          <p:cNvPicPr/>
          <p:nvPr/>
        </p:nvPicPr>
        <p:blipFill>
          <a:blip r:embed="rId3"/>
          <a:stretch/>
        </p:blipFill>
        <p:spPr>
          <a:xfrm>
            <a:off x="2073600" y="1845360"/>
            <a:ext cx="5042160" cy="4023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822960" y="286560"/>
            <a:ext cx="7543440" cy="672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82296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68828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22960" y="3947040"/>
            <a:ext cx="754344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822960" y="3947040"/>
            <a:ext cx="754344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68828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82296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22" name="" descr=""/>
          <p:cNvPicPr/>
          <p:nvPr/>
        </p:nvPicPr>
        <p:blipFill>
          <a:blip r:embed="rId2"/>
          <a:stretch/>
        </p:blipFill>
        <p:spPr>
          <a:xfrm>
            <a:off x="2073600" y="1845360"/>
            <a:ext cx="5042160" cy="4023000"/>
          </a:xfrm>
          <a:prstGeom prst="rect">
            <a:avLst/>
          </a:prstGeom>
          <a:ln>
            <a:noFill/>
          </a:ln>
        </p:spPr>
      </p:pic>
      <p:pic>
        <p:nvPicPr>
          <p:cNvPr id="123" name="" descr=""/>
          <p:cNvPicPr/>
          <p:nvPr/>
        </p:nvPicPr>
        <p:blipFill>
          <a:blip r:embed="rId3"/>
          <a:stretch/>
        </p:blipFill>
        <p:spPr>
          <a:xfrm>
            <a:off x="2073600" y="1845360"/>
            <a:ext cx="5042160" cy="4023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822960" y="286560"/>
            <a:ext cx="7543440" cy="672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82296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468828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822960" y="3947040"/>
            <a:ext cx="754344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822960" y="3947040"/>
            <a:ext cx="754344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468828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82296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66" name="" descr=""/>
          <p:cNvPicPr/>
          <p:nvPr/>
        </p:nvPicPr>
        <p:blipFill>
          <a:blip r:embed="rId2"/>
          <a:stretch/>
        </p:blipFill>
        <p:spPr>
          <a:xfrm>
            <a:off x="2073600" y="1845360"/>
            <a:ext cx="5042160" cy="4023000"/>
          </a:xfrm>
          <a:prstGeom prst="rect">
            <a:avLst/>
          </a:prstGeom>
          <a:ln>
            <a:noFill/>
          </a:ln>
        </p:spPr>
      </p:pic>
      <p:pic>
        <p:nvPicPr>
          <p:cNvPr id="167" name="" descr=""/>
          <p:cNvPicPr/>
          <p:nvPr/>
        </p:nvPicPr>
        <p:blipFill>
          <a:blip r:embed="rId3"/>
          <a:stretch/>
        </p:blipFill>
        <p:spPr>
          <a:xfrm>
            <a:off x="2073600" y="1845360"/>
            <a:ext cx="5042160" cy="4023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7" name="PlaceHolder 2"/>
          <p:cNvSpPr>
            <a:spLocks noGrp="1"/>
          </p:cNvSpPr>
          <p:nvPr>
            <p:ph type="subTitle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subTitle"/>
          </p:nvPr>
        </p:nvSpPr>
        <p:spPr>
          <a:xfrm>
            <a:off x="822960" y="286560"/>
            <a:ext cx="7543440" cy="672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82296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0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1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2" name="PlaceHolder 4"/>
          <p:cNvSpPr>
            <a:spLocks noGrp="1"/>
          </p:cNvSpPr>
          <p:nvPr>
            <p:ph type="body"/>
          </p:nvPr>
        </p:nvSpPr>
        <p:spPr>
          <a:xfrm>
            <a:off x="468828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822960" y="3947040"/>
            <a:ext cx="754344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822960" y="3947040"/>
            <a:ext cx="754344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468828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4" name="PlaceHolder 5"/>
          <p:cNvSpPr>
            <a:spLocks noGrp="1"/>
          </p:cNvSpPr>
          <p:nvPr>
            <p:ph type="body"/>
          </p:nvPr>
        </p:nvSpPr>
        <p:spPr>
          <a:xfrm>
            <a:off x="82296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822960" y="286560"/>
            <a:ext cx="7543440" cy="672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08" name="" descr=""/>
          <p:cNvPicPr/>
          <p:nvPr/>
        </p:nvPicPr>
        <p:blipFill>
          <a:blip r:embed="rId2"/>
          <a:stretch/>
        </p:blipFill>
        <p:spPr>
          <a:xfrm>
            <a:off x="2073600" y="1845360"/>
            <a:ext cx="5042160" cy="4023000"/>
          </a:xfrm>
          <a:prstGeom prst="rect">
            <a:avLst/>
          </a:prstGeom>
          <a:ln>
            <a:noFill/>
          </a:ln>
        </p:spPr>
      </p:pic>
      <p:pic>
        <p:nvPicPr>
          <p:cNvPr id="209" name="" descr=""/>
          <p:cNvPicPr/>
          <p:nvPr/>
        </p:nvPicPr>
        <p:blipFill>
          <a:blip r:embed="rId3"/>
          <a:stretch/>
        </p:blipFill>
        <p:spPr>
          <a:xfrm>
            <a:off x="2073600" y="1845360"/>
            <a:ext cx="5042160" cy="40230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82296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40230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88280" y="394704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2296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88280" y="1845720"/>
            <a:ext cx="368100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822960" y="3947040"/>
            <a:ext cx="7543440" cy="1918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6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5" descr=""/>
          <p:cNvPicPr/>
          <p:nvPr/>
        </p:nvPicPr>
        <p:blipFill>
          <a:blip r:embed="rId3"/>
          <a:stretch/>
        </p:blipFill>
        <p:spPr>
          <a:xfrm>
            <a:off x="-1440" y="-27360"/>
            <a:ext cx="9181440" cy="688500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685800" y="764640"/>
            <a:ext cx="626220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fr-FR" sz="5400" strike="noStrike">
                <a:solidFill>
                  <a:srgbClr val="31859c"/>
                </a:solidFill>
                <a:latin typeface="Calibri"/>
              </a:rPr>
              <a:t>Click to edit the title text formatModifiez le style du titre</a:t>
            </a:r>
            <a:endParaRPr/>
          </a:p>
        </p:txBody>
      </p:sp>
      <p:sp>
        <p:nvSpPr>
          <p:cNvPr id="2" name="Line 2"/>
          <p:cNvSpPr/>
          <p:nvPr/>
        </p:nvSpPr>
        <p:spPr>
          <a:xfrm>
            <a:off x="773280" y="3356640"/>
            <a:ext cx="6192720" cy="0"/>
          </a:xfrm>
          <a:prstGeom prst="line">
            <a:avLst/>
          </a:prstGeom>
          <a:ln w="19080">
            <a:solidFill>
              <a:schemeClr val="accent5">
                <a:lumMod val="75000"/>
              </a:schemeClr>
            </a:solidFill>
            <a:round/>
          </a:ln>
        </p:spPr>
      </p:sp>
      <p:sp>
        <p:nvSpPr>
          <p:cNvPr id="3" name="CustomShape 3"/>
          <p:cNvSpPr/>
          <p:nvPr/>
        </p:nvSpPr>
        <p:spPr>
          <a:xfrm>
            <a:off x="7040880" y="764640"/>
            <a:ext cx="1295640" cy="129564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CustomShape 4"/>
          <p:cNvSpPr/>
          <p:nvPr/>
        </p:nvSpPr>
        <p:spPr>
          <a:xfrm>
            <a:off x="8416440" y="3025080"/>
            <a:ext cx="187560" cy="1875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" name="CustomShape 5"/>
          <p:cNvSpPr/>
          <p:nvPr/>
        </p:nvSpPr>
        <p:spPr>
          <a:xfrm>
            <a:off x="8820360" y="4105080"/>
            <a:ext cx="187560" cy="1875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CustomShape 6"/>
          <p:cNvSpPr/>
          <p:nvPr/>
        </p:nvSpPr>
        <p:spPr>
          <a:xfrm>
            <a:off x="8529480" y="5373360"/>
            <a:ext cx="378720" cy="37872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" name="Picture 3" descr=""/>
          <p:cNvPicPr/>
          <p:nvPr/>
        </p:nvPicPr>
        <p:blipFill>
          <a:blip r:embed="rId4"/>
          <a:stretch/>
        </p:blipFill>
        <p:spPr>
          <a:xfrm>
            <a:off x="645480" y="4996800"/>
            <a:ext cx="3206160" cy="1816200"/>
          </a:xfrm>
          <a:prstGeom prst="rect">
            <a:avLst/>
          </a:prstGeom>
          <a:ln>
            <a:noFill/>
          </a:ln>
        </p:spPr>
      </p:pic>
      <p:sp>
        <p:nvSpPr>
          <p:cNvPr id="8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fr-FR" sz="32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400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00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00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2000">
                <a:latin typeface="Calibri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115640" y="274680"/>
            <a:ext cx="757080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Click to edit the title text formatModifiez le style du titre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845000"/>
            <a:ext cx="8229240" cy="428112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Seventh Outline LevelModifiez les styles du texte du masque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Deuxième niveau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Troisième niveau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fr-FR" sz="2000" strike="noStrike">
                <a:solidFill>
                  <a:srgbClr val="000000"/>
                </a:solidFill>
                <a:latin typeface="Calibri"/>
              </a:rPr>
              <a:t>Quatrième niveau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fr-FR" sz="2000" strike="noStrike">
                <a:solidFill>
                  <a:srgbClr val="000000"/>
                </a:solidFill>
                <a:latin typeface="Calibri"/>
              </a:rPr>
              <a:t>Cinquième niveau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C7CBE6A1-0E6F-493D-8B4E-42D8B3F6729C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48" name="CustomShape 6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115640" y="274680"/>
            <a:ext cx="757080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Click to edit the title text formatModifiez le style du titre</a:t>
            </a:r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Seventh Outline LevelModifiez les styles du texte du masque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Deuxième niveau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fr-FR" sz="2000" strike="noStrike">
                <a:solidFill>
                  <a:srgbClr val="000000"/>
                </a:solidFill>
                <a:latin typeface="Calibri"/>
              </a:rPr>
              <a:t>Troisième niveau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fr-FR" strike="noStrike">
                <a:solidFill>
                  <a:srgbClr val="000000"/>
                </a:solidFill>
                <a:latin typeface="Calibri"/>
              </a:rPr>
              <a:t>Quatrième niveau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fr-FR" strike="noStrike">
                <a:solidFill>
                  <a:srgbClr val="000000"/>
                </a:solidFill>
                <a:latin typeface="Calibri"/>
              </a:rPr>
              <a:t>Cinquième niveau</a:t>
            </a:r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Seventh Outline LevelModifiez les styles du texte du masque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Deuxième niveau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fr-FR" sz="2000" strike="noStrike">
                <a:solidFill>
                  <a:srgbClr val="000000"/>
                </a:solidFill>
                <a:latin typeface="Calibri"/>
              </a:rPr>
              <a:t>Troisième niveau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fr-FR" strike="noStrike">
                <a:solidFill>
                  <a:srgbClr val="000000"/>
                </a:solidFill>
                <a:latin typeface="Calibri"/>
              </a:rPr>
              <a:t>Quatrième niveau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fr-FR" strike="noStrike">
                <a:solidFill>
                  <a:srgbClr val="000000"/>
                </a:solidFill>
                <a:latin typeface="Calibri"/>
              </a:rPr>
              <a:t>Cinquième niveau</a:t>
            </a:r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87" name="PlaceHolder 5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88" name="PlaceHolder 6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73814A6-71DC-4EB3-B83C-F05D819F3004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89" name="CustomShape 7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0" y="6400800"/>
            <a:ext cx="914364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5" name="CustomShape 2"/>
          <p:cNvSpPr/>
          <p:nvPr/>
        </p:nvSpPr>
        <p:spPr>
          <a:xfrm>
            <a:off x="0" y="6334200"/>
            <a:ext cx="9143640" cy="65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6" name="Line 3"/>
          <p:cNvSpPr/>
          <p:nvPr/>
        </p:nvSpPr>
        <p:spPr>
          <a:xfrm>
            <a:off x="894960" y="1737720"/>
            <a:ext cx="7475400" cy="0"/>
          </a:xfrm>
          <a:prstGeom prst="line">
            <a:avLst/>
          </a:prstGeom>
          <a:ln w="6480">
            <a:solidFill>
              <a:schemeClr val="tx1">
                <a:lumMod val="50000"/>
                <a:lumOff val="50000"/>
              </a:schemeClr>
            </a:solidFill>
            <a:round/>
          </a:ln>
        </p:spPr>
      </p:sp>
      <p:sp>
        <p:nvSpPr>
          <p:cNvPr id="127" name="CustomShape 4"/>
          <p:cNvSpPr/>
          <p:nvPr/>
        </p:nvSpPr>
        <p:spPr>
          <a:xfrm>
            <a:off x="2520" y="6400800"/>
            <a:ext cx="914112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CustomShape 5"/>
          <p:cNvSpPr/>
          <p:nvPr/>
        </p:nvSpPr>
        <p:spPr>
          <a:xfrm>
            <a:off x="0" y="6334200"/>
            <a:ext cx="9141120" cy="63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9" name="PlaceHolder 6"/>
          <p:cNvSpPr>
            <a:spLocks noGrp="1"/>
          </p:cNvSpPr>
          <p:nvPr>
            <p:ph type="dt"/>
          </p:nvPr>
        </p:nvSpPr>
        <p:spPr>
          <a:xfrm>
            <a:off x="822960" y="6459840"/>
            <a:ext cx="185400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GB" sz="900" strike="noStrike">
                <a:solidFill>
                  <a:srgbClr val="ffffff"/>
                </a:solidFill>
                <a:latin typeface="Calibri"/>
              </a:rPr>
              <a:t>06/06/17</a:t>
            </a:r>
            <a:endParaRPr/>
          </a:p>
        </p:txBody>
      </p:sp>
      <p:sp>
        <p:nvSpPr>
          <p:cNvPr id="130" name="PlaceHolder 7"/>
          <p:cNvSpPr>
            <a:spLocks noGrp="1"/>
          </p:cNvSpPr>
          <p:nvPr>
            <p:ph type="ftr"/>
          </p:nvPr>
        </p:nvSpPr>
        <p:spPr>
          <a:xfrm>
            <a:off x="2764800" y="6459840"/>
            <a:ext cx="361692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900" strike="noStrike">
                <a:solidFill>
                  <a:srgbClr val="ffffff"/>
                </a:solidFill>
                <a:latin typeface="Calibri"/>
              </a:rPr>
              <a:t>https://rd-alliance.org/ - https://twitter.com/resdatall</a:t>
            </a:r>
            <a:endParaRPr/>
          </a:p>
        </p:txBody>
      </p:sp>
      <p:sp>
        <p:nvSpPr>
          <p:cNvPr id="131" name="PlaceHolder 8"/>
          <p:cNvSpPr>
            <a:spLocks noGrp="1"/>
          </p:cNvSpPr>
          <p:nvPr>
            <p:ph type="sldNum"/>
          </p:nvPr>
        </p:nvSpPr>
        <p:spPr>
          <a:xfrm>
            <a:off x="7425360" y="6459840"/>
            <a:ext cx="9835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B50E6023-BEAA-4A2F-9C14-2510F4EDCD10}" type="slidenum">
              <a:rPr lang="en-GB" sz="105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132" name="PlaceHolder 9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fr-FR">
                <a:latin typeface="Calibri"/>
              </a:rPr>
              <a:t>Click to edit the title text format</a:t>
            </a:r>
            <a:endParaRPr/>
          </a:p>
        </p:txBody>
      </p:sp>
      <p:sp>
        <p:nvSpPr>
          <p:cNvPr id="133" name="PlaceHolder 10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fr-FR" sz="20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1400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140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140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fr-FR" sz="2000">
                <a:latin typeface="Calibri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0" y="6400800"/>
            <a:ext cx="9143640" cy="4568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9" name="CustomShape 2"/>
          <p:cNvSpPr/>
          <p:nvPr/>
        </p:nvSpPr>
        <p:spPr>
          <a:xfrm>
            <a:off x="0" y="6334200"/>
            <a:ext cx="9143640" cy="65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0" name="Line 3"/>
          <p:cNvSpPr/>
          <p:nvPr/>
        </p:nvSpPr>
        <p:spPr>
          <a:xfrm>
            <a:off x="894960" y="1737720"/>
            <a:ext cx="7475400" cy="0"/>
          </a:xfrm>
          <a:prstGeom prst="line">
            <a:avLst/>
          </a:prstGeom>
          <a:ln w="6480">
            <a:solidFill>
              <a:schemeClr val="tx1">
                <a:lumMod val="50000"/>
                <a:lumOff val="50000"/>
              </a:schemeClr>
            </a:solidFill>
            <a:round/>
          </a:ln>
        </p:spPr>
      </p:sp>
      <p:sp>
        <p:nvSpPr>
          <p:cNvPr id="171" name="PlaceHolder 4"/>
          <p:cNvSpPr>
            <a:spLocks noGrp="1"/>
          </p:cNvSpPr>
          <p:nvPr>
            <p:ph type="title"/>
          </p:nvPr>
        </p:nvSpPr>
        <p:spPr>
          <a:xfrm>
            <a:off x="822960" y="286560"/>
            <a:ext cx="7543440" cy="1450440"/>
          </a:xfrm>
          <a:prstGeom prst="rect">
            <a:avLst/>
          </a:prstGeom>
        </p:spPr>
        <p:txBody>
          <a:bodyPr anchor="b"/>
          <a:p>
            <a:pPr>
              <a:lnSpc>
                <a:spcPct val="85000"/>
              </a:lnSpc>
            </a:pPr>
            <a:r>
              <a:rPr lang="fr-FR" sz="4800" strike="noStrike">
                <a:solidFill>
                  <a:srgbClr val="404040"/>
                </a:solidFill>
                <a:latin typeface="Calibri Light"/>
              </a:rPr>
              <a:t>Click to edit the title text formatClick to edit Master title style</a:t>
            </a:r>
            <a:endParaRPr/>
          </a:p>
        </p:txBody>
      </p:sp>
      <p:sp>
        <p:nvSpPr>
          <p:cNvPr id="172" name="PlaceHolder 5"/>
          <p:cNvSpPr>
            <a:spLocks noGrp="1"/>
          </p:cNvSpPr>
          <p:nvPr>
            <p:ph type="body"/>
          </p:nvPr>
        </p:nvSpPr>
        <p:spPr>
          <a:xfrm>
            <a:off x="822960" y="1845720"/>
            <a:ext cx="7543440" cy="4023000"/>
          </a:xfrm>
          <a:prstGeom prst="rect">
            <a:avLst/>
          </a:prstGeom>
        </p:spPr>
        <p:txBody>
          <a:bodyPr lIns="0" rIns="0"/>
          <a:p>
            <a:pPr>
              <a:buSzPct val="45000"/>
              <a:buFont typeface="StarSymbol"/>
              <a:buChar char=""/>
            </a:pPr>
            <a:r>
              <a:rPr lang="fr-FR" sz="2000" strike="noStrike">
                <a:solidFill>
                  <a:srgbClr val="40404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fr-FR" sz="2000" strike="noStrike">
                <a:solidFill>
                  <a:srgbClr val="40404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fr-FR" sz="2000" strike="noStrike">
                <a:solidFill>
                  <a:srgbClr val="40404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fr-FR" sz="2000" strike="noStrike">
                <a:solidFill>
                  <a:srgbClr val="40404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fr-FR" sz="2000" strike="noStrike">
                <a:solidFill>
                  <a:srgbClr val="40404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fr-FR" sz="2000" strike="noStrike">
                <a:solidFill>
                  <a:srgbClr val="40404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Calibri"/>
              <a:buChar char=" "/>
            </a:pPr>
            <a:r>
              <a:rPr lang="fr-FR" sz="2000" strike="noStrike">
                <a:solidFill>
                  <a:srgbClr val="404040"/>
                </a:solidFill>
                <a:latin typeface="Calibri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Calibri"/>
              <a:buChar char="◦"/>
            </a:pPr>
            <a:r>
              <a:rPr lang="fr-FR" strike="noStrike">
                <a:solidFill>
                  <a:srgbClr val="404040"/>
                </a:solidFill>
                <a:latin typeface="Calibri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Calibri"/>
              <a:buChar char="◦"/>
            </a:pPr>
            <a:r>
              <a:rPr lang="fr-FR" sz="1400" strike="noStrike">
                <a:solidFill>
                  <a:srgbClr val="404040"/>
                </a:solidFill>
                <a:latin typeface="Calibri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Calibri"/>
              <a:buChar char="◦"/>
            </a:pPr>
            <a:r>
              <a:rPr lang="fr-FR" sz="1400" strike="noStrike">
                <a:solidFill>
                  <a:srgbClr val="404040"/>
                </a:solidFill>
                <a:latin typeface="Calibri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Calibri"/>
              <a:buChar char="◦"/>
            </a:pPr>
            <a:r>
              <a:rPr lang="fr-FR" sz="1400" strike="noStrike">
                <a:solidFill>
                  <a:srgbClr val="40404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173" name="PlaceHolder 6"/>
          <p:cNvSpPr>
            <a:spLocks noGrp="1"/>
          </p:cNvSpPr>
          <p:nvPr>
            <p:ph type="dt"/>
          </p:nvPr>
        </p:nvSpPr>
        <p:spPr>
          <a:xfrm>
            <a:off x="822960" y="6459840"/>
            <a:ext cx="185400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GB" sz="900" strike="noStrike">
                <a:solidFill>
                  <a:srgbClr val="ffffff"/>
                </a:solidFill>
                <a:latin typeface="Calibri"/>
              </a:rPr>
              <a:t>06/06/17</a:t>
            </a:r>
            <a:endParaRPr/>
          </a:p>
        </p:txBody>
      </p:sp>
      <p:sp>
        <p:nvSpPr>
          <p:cNvPr id="174" name="PlaceHolder 7"/>
          <p:cNvSpPr>
            <a:spLocks noGrp="1"/>
          </p:cNvSpPr>
          <p:nvPr>
            <p:ph type="ftr"/>
          </p:nvPr>
        </p:nvSpPr>
        <p:spPr>
          <a:xfrm>
            <a:off x="2764800" y="6459840"/>
            <a:ext cx="3616920" cy="36468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900" strike="noStrike">
                <a:solidFill>
                  <a:srgbClr val="ffffff"/>
                </a:solidFill>
                <a:latin typeface="Calibri"/>
              </a:rPr>
              <a:t>https://rd-alliance.org/ - https://twitter.com/resdatall</a:t>
            </a:r>
            <a:endParaRPr/>
          </a:p>
        </p:txBody>
      </p:sp>
      <p:sp>
        <p:nvSpPr>
          <p:cNvPr id="175" name="PlaceHolder 8"/>
          <p:cNvSpPr>
            <a:spLocks noGrp="1"/>
          </p:cNvSpPr>
          <p:nvPr>
            <p:ph type="sldNum"/>
          </p:nvPr>
        </p:nvSpPr>
        <p:spPr>
          <a:xfrm>
            <a:off x="7425360" y="6459840"/>
            <a:ext cx="98352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4A7AFE39-F5A8-4517-B41E-DC1038897977}" type="slidenum">
              <a:rPr lang="en-GB" sz="105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9.wmf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0.wmf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image" Target="../media/image52.jpe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slideLayout" Target="../slideLayouts/slideLayout37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png"/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slideLayout" Target="../slideLayouts/slideLayout37.xml"/><Relationship Id="rId7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image" Target="../media/image61.jpeg"/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slideLayout" Target="../slideLayouts/slideLayout37.xml"/><Relationship Id="rId6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49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png"/><Relationship Id="rId3" Type="http://schemas.openxmlformats.org/officeDocument/2006/relationships/slideLayout" Target="../slideLayouts/slideLayout49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2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5" descr=""/>
          <p:cNvPicPr/>
          <p:nvPr/>
        </p:nvPicPr>
        <p:blipFill>
          <a:blip r:embed="rId1"/>
          <a:stretch/>
        </p:blipFill>
        <p:spPr>
          <a:xfrm>
            <a:off x="-1440" y="-27360"/>
            <a:ext cx="9181440" cy="6885000"/>
          </a:xfrm>
          <a:prstGeom prst="rect">
            <a:avLst/>
          </a:prstGeom>
          <a:ln>
            <a:noFill/>
          </a:ln>
        </p:spPr>
      </p:pic>
      <p:sp>
        <p:nvSpPr>
          <p:cNvPr id="216" name="TextShape 1"/>
          <p:cNvSpPr txBox="1"/>
          <p:nvPr/>
        </p:nvSpPr>
        <p:spPr>
          <a:xfrm>
            <a:off x="683640" y="476640"/>
            <a:ext cx="6984360" cy="35280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6000" strike="noStrike">
                <a:solidFill>
                  <a:srgbClr val="31859c"/>
                </a:solidFill>
                <a:latin typeface="Calibri"/>
              </a:rPr>
              <a:t>Data as an infrastructure: CDS, the Virtual Observatory, astronomy, and beyond</a:t>
            </a:r>
            <a:endParaRPr/>
          </a:p>
        </p:txBody>
      </p:sp>
      <p:sp>
        <p:nvSpPr>
          <p:cNvPr id="217" name="TextShape 2"/>
          <p:cNvSpPr txBox="1"/>
          <p:nvPr/>
        </p:nvSpPr>
        <p:spPr>
          <a:xfrm>
            <a:off x="4860000" y="4869000"/>
            <a:ext cx="2656080" cy="198864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r">
              <a:lnSpc>
                <a:spcPct val="100000"/>
              </a:lnSpc>
            </a:pPr>
            <a:r>
              <a:rPr lang="en-GB" sz="2400" strike="noStrike">
                <a:solidFill>
                  <a:srgbClr val="ffffff"/>
                </a:solidFill>
                <a:latin typeface="Calibri Light"/>
              </a:rPr>
              <a:t>Présenté par</a:t>
            </a:r>
            <a:endParaRPr/>
          </a:p>
          <a:p>
            <a:pPr algn="r">
              <a:lnSpc>
                <a:spcPct val="100000"/>
              </a:lnSpc>
            </a:pPr>
            <a:endParaRPr/>
          </a:p>
        </p:txBody>
      </p:sp>
      <p:sp>
        <p:nvSpPr>
          <p:cNvPr id="218" name="Line 3"/>
          <p:cNvSpPr/>
          <p:nvPr/>
        </p:nvSpPr>
        <p:spPr>
          <a:xfrm>
            <a:off x="847800" y="3916080"/>
            <a:ext cx="6192720" cy="0"/>
          </a:xfrm>
          <a:prstGeom prst="line">
            <a:avLst/>
          </a:prstGeom>
          <a:ln w="19080">
            <a:solidFill>
              <a:schemeClr val="accent5">
                <a:lumMod val="75000"/>
              </a:schemeClr>
            </a:solidFill>
            <a:round/>
          </a:ln>
        </p:spPr>
      </p:sp>
      <p:pic>
        <p:nvPicPr>
          <p:cNvPr id="219" name="Picture 3" descr=""/>
          <p:cNvPicPr/>
          <p:nvPr/>
        </p:nvPicPr>
        <p:blipFill>
          <a:blip r:embed="rId2"/>
          <a:stretch/>
        </p:blipFill>
        <p:spPr>
          <a:xfrm>
            <a:off x="605520" y="5545440"/>
            <a:ext cx="2237760" cy="1267560"/>
          </a:xfrm>
          <a:prstGeom prst="rect">
            <a:avLst/>
          </a:prstGeom>
          <a:ln>
            <a:noFill/>
          </a:ln>
        </p:spPr>
      </p:pic>
      <p:sp>
        <p:nvSpPr>
          <p:cNvPr id="220" name="CustomShape 4"/>
          <p:cNvSpPr/>
          <p:nvPr/>
        </p:nvSpPr>
        <p:spPr>
          <a:xfrm>
            <a:off x="7040880" y="764640"/>
            <a:ext cx="1295640" cy="129564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1" name="CustomShape 5"/>
          <p:cNvSpPr/>
          <p:nvPr/>
        </p:nvSpPr>
        <p:spPr>
          <a:xfrm>
            <a:off x="8416440" y="3025080"/>
            <a:ext cx="187560" cy="1875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2" name="CustomShape 6"/>
          <p:cNvSpPr/>
          <p:nvPr/>
        </p:nvSpPr>
        <p:spPr>
          <a:xfrm>
            <a:off x="8820360" y="4105080"/>
            <a:ext cx="187560" cy="1875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3" name="CustomShape 7"/>
          <p:cNvSpPr/>
          <p:nvPr/>
        </p:nvSpPr>
        <p:spPr>
          <a:xfrm>
            <a:off x="8529480" y="5373360"/>
            <a:ext cx="378720" cy="37872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24" name="CustomShape 8"/>
          <p:cNvSpPr/>
          <p:nvPr/>
        </p:nvSpPr>
        <p:spPr>
          <a:xfrm>
            <a:off x="467640" y="4105080"/>
            <a:ext cx="6336360" cy="86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lang="en-GB" sz="2800" strike="noStrike">
                <a:solidFill>
                  <a:srgbClr val="000000"/>
                </a:solidFill>
                <a:latin typeface="Trebuchet MS"/>
              </a:rPr>
              <a:t>Françoise Genova</a:t>
            </a:r>
            <a:endParaRPr/>
          </a:p>
        </p:txBody>
      </p:sp>
      <p:pic>
        <p:nvPicPr>
          <p:cNvPr id="225" name="Picture 2" descr=""/>
          <p:cNvPicPr/>
          <p:nvPr/>
        </p:nvPicPr>
        <p:blipFill>
          <a:blip r:embed="rId3"/>
          <a:stretch/>
        </p:blipFill>
        <p:spPr>
          <a:xfrm>
            <a:off x="2123640" y="5752440"/>
            <a:ext cx="3855600" cy="940680"/>
          </a:xfrm>
          <a:prstGeom prst="rect">
            <a:avLst/>
          </a:prstGeom>
          <a:ln>
            <a:noFill/>
          </a:ln>
        </p:spPr>
      </p:pic>
      <p:pic>
        <p:nvPicPr>
          <p:cNvPr id="226" name="Picture 3" descr=""/>
          <p:cNvPicPr/>
          <p:nvPr/>
        </p:nvPicPr>
        <p:blipFill>
          <a:blip r:embed="rId4"/>
          <a:stretch/>
        </p:blipFill>
        <p:spPr>
          <a:xfrm>
            <a:off x="6042240" y="5627160"/>
            <a:ext cx="1646280" cy="1095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Shape 1"/>
          <p:cNvSpPr txBox="1"/>
          <p:nvPr/>
        </p:nvSpPr>
        <p:spPr>
          <a:xfrm>
            <a:off x="611640" y="1845000"/>
            <a:ext cx="8064360" cy="4176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</a:rPr>
              <a:t>Observations from ground- and space based telescopes (in general competitive calls for proposals)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</a:rPr>
              <a:t>Sky surveys (homogeneous data set with up to billions of objects, measurements, images, spectra,  time  series)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</a:rPr>
              <a:t>Modelling results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</a:rPr>
              <a:t>Data from publications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</a:rPr>
              <a:t>Value-added data bases, which gather homogenized information in particular from publications</a:t>
            </a:r>
            <a:endParaRPr/>
          </a:p>
          <a:p>
            <a:r>
              <a:rPr lang="fr-FR" sz="2800" strike="noStrike">
                <a:solidFill>
                  <a:srgbClr val="000000"/>
                </a:solidFill>
                <a:latin typeface="Arial Rounded MT Bold"/>
              </a:rPr>
              <a:t>e.g. SIMBAD, names of objects and papers in which the object is cited: </a:t>
            </a:r>
            <a:endParaRPr/>
          </a:p>
          <a:p>
            <a:r>
              <a:rPr lang="fr-FR" sz="2800" strike="noStrike">
                <a:solidFill>
                  <a:srgbClr val="000000"/>
                </a:solidFill>
                <a:latin typeface="Arial Rounded MT Bold"/>
              </a:rPr>
              <a:t>9 200 000 objects, 24 700 000 object names, 330 000 references, begun ~1970 </a:t>
            </a:r>
            <a:endParaRPr/>
          </a:p>
          <a:p>
            <a:r>
              <a:rPr lang="fr-FR" sz="2800" strike="noStrike">
                <a:solidFill>
                  <a:srgbClr val="000000"/>
                </a:solidFill>
                <a:latin typeface="Arial Rounded MT Bold"/>
              </a:rPr>
              <a:t>also NED, VizieR, ADS for bibliographic data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8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282" name="CustomShape 3"/>
          <p:cNvSpPr/>
          <p:nvPr/>
        </p:nvSpPr>
        <p:spPr>
          <a:xfrm>
            <a:off x="1044720" y="360000"/>
            <a:ext cx="6767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Astronomical data</a:t>
            </a:r>
            <a:endParaRPr/>
          </a:p>
        </p:txBody>
      </p:sp>
      <p:sp>
        <p:nvSpPr>
          <p:cNvPr id="283" name="CustomShape 4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TextShape 5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285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DA6E453-6897-47E7-814E-04D6FE93EE06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Added-value databases : the example of SIMBAD</a:t>
            </a:r>
            <a:endParaRPr/>
          </a:p>
        </p:txBody>
      </p:sp>
      <p:sp>
        <p:nvSpPr>
          <p:cNvPr id="287" name="TextShape 2"/>
          <p:cNvSpPr txBox="1"/>
          <p:nvPr/>
        </p:nvSpPr>
        <p:spPr>
          <a:xfrm>
            <a:off x="457200" y="1845000"/>
            <a:ext cx="8229240" cy="4281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Information from catalogues and publications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Lots of work behind the scene (astronomers/computer engineers/specialized librarians)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All the names of a given object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Used by archives (together with NED and VizieR) to transform names into coordinates – their access key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The references in which the object was cited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Also information on relevance : where the name is cited in the paper</a:t>
            </a:r>
            <a:endParaRPr/>
          </a:p>
        </p:txBody>
      </p:sp>
      <p:sp>
        <p:nvSpPr>
          <p:cNvPr id="288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289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290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F23664B-0843-4C3E-A052-079A7BBFCA97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292" name="CustomShape 2"/>
          <p:cNvSpPr/>
          <p:nvPr/>
        </p:nvSpPr>
        <p:spPr>
          <a:xfrm>
            <a:off x="1044720" y="360000"/>
            <a:ext cx="6767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SIMBAD added value: references citing the object </a:t>
            </a:r>
            <a:r>
              <a:rPr lang="en-GB" sz="4000" strike="noStrike">
                <a:solidFill>
                  <a:srgbClr val="ffffff"/>
                </a:solidFill>
                <a:latin typeface="Symbol"/>
              </a:rPr>
              <a:t></a:t>
            </a:r>
            <a:r>
              <a:rPr lang="en-GB" sz="4000" strike="noStrike">
                <a:solidFill>
                  <a:srgbClr val="ffffff"/>
                </a:solidFill>
                <a:latin typeface="Calibri"/>
              </a:rPr>
              <a:t> sort references by relevance</a:t>
            </a:r>
            <a:endParaRPr/>
          </a:p>
        </p:txBody>
      </p:sp>
      <p:sp>
        <p:nvSpPr>
          <p:cNvPr id="293" name="CustomShape 3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4" name="TextShape 4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295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ABB53D8-CAB0-4BF5-9FD2-64BDFEAAF909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  <p:pic>
        <p:nvPicPr>
          <p:cNvPr id="296" name="Picture 2" descr=""/>
          <p:cNvPicPr/>
          <p:nvPr/>
        </p:nvPicPr>
        <p:blipFill>
          <a:blip r:embed="rId1"/>
          <a:stretch/>
        </p:blipFill>
        <p:spPr>
          <a:xfrm>
            <a:off x="928440" y="1844640"/>
            <a:ext cx="7286400" cy="4281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611640" y="1845000"/>
            <a:ext cx="8064360" cy="4176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Arial Rounded MT Bold"/>
                <a:ea typeface="Verdana"/>
              </a:rPr>
              <a:t>Networking of on-line resources from 1993-4 (added-value services, journals, archives)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98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299" name="CustomShape 3"/>
          <p:cNvSpPr/>
          <p:nvPr/>
        </p:nvSpPr>
        <p:spPr>
          <a:xfrm>
            <a:off x="1044720" y="360000"/>
            <a:ext cx="6335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Networking and interoperability</a:t>
            </a:r>
            <a:endParaRPr/>
          </a:p>
        </p:txBody>
      </p:sp>
      <p:sp>
        <p:nvSpPr>
          <p:cNvPr id="300" name="CustomShape 4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1" name="TextShape 5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302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6479EE4-0E6D-4126-A91F-3228AE7806CD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304" name="CustomShape 2"/>
          <p:cNvSpPr/>
          <p:nvPr/>
        </p:nvSpPr>
        <p:spPr>
          <a:xfrm>
            <a:off x="1044720" y="360000"/>
            <a:ext cx="6335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Early networking of on-line resources, still in use</a:t>
            </a:r>
            <a:endParaRPr/>
          </a:p>
        </p:txBody>
      </p:sp>
      <p:sp>
        <p:nvSpPr>
          <p:cNvPr id="305" name="CustomShape 3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6" name="Picture 2" descr=""/>
          <p:cNvPicPr/>
          <p:nvPr/>
        </p:nvPicPr>
        <p:blipFill>
          <a:blip r:embed="rId1"/>
          <a:stretch/>
        </p:blipFill>
        <p:spPr>
          <a:xfrm>
            <a:off x="251640" y="1772640"/>
            <a:ext cx="4009680" cy="2777760"/>
          </a:xfrm>
          <a:prstGeom prst="rect">
            <a:avLst/>
          </a:prstGeom>
          <a:ln w="9360">
            <a:noFill/>
          </a:ln>
        </p:spPr>
      </p:pic>
      <p:pic>
        <p:nvPicPr>
          <p:cNvPr id="307" name="Picture 3" descr=""/>
          <p:cNvPicPr/>
          <p:nvPr/>
        </p:nvPicPr>
        <p:blipFill>
          <a:blip r:embed="rId2"/>
          <a:stretch/>
        </p:blipFill>
        <p:spPr>
          <a:xfrm>
            <a:off x="1835640" y="1700640"/>
            <a:ext cx="2685600" cy="3502440"/>
          </a:xfrm>
          <a:prstGeom prst="rect">
            <a:avLst/>
          </a:prstGeom>
          <a:ln w="9360">
            <a:noFill/>
          </a:ln>
        </p:spPr>
      </p:pic>
      <p:pic>
        <p:nvPicPr>
          <p:cNvPr id="308" name="Picture 4" descr=""/>
          <p:cNvPicPr/>
          <p:nvPr/>
        </p:nvPicPr>
        <p:blipFill>
          <a:blip r:embed="rId3"/>
          <a:stretch/>
        </p:blipFill>
        <p:spPr>
          <a:xfrm>
            <a:off x="4500000" y="1628640"/>
            <a:ext cx="3500640" cy="2520000"/>
          </a:xfrm>
          <a:prstGeom prst="rect">
            <a:avLst/>
          </a:prstGeom>
          <a:ln w="9360">
            <a:noFill/>
          </a:ln>
        </p:spPr>
      </p:pic>
      <p:pic>
        <p:nvPicPr>
          <p:cNvPr id="309" name="Picture 5" descr=""/>
          <p:cNvPicPr/>
          <p:nvPr/>
        </p:nvPicPr>
        <p:blipFill>
          <a:blip r:embed="rId4"/>
          <a:stretch/>
        </p:blipFill>
        <p:spPr>
          <a:xfrm>
            <a:off x="5508000" y="3285000"/>
            <a:ext cx="3218040" cy="2889720"/>
          </a:xfrm>
          <a:prstGeom prst="rect">
            <a:avLst/>
          </a:prstGeom>
          <a:ln w="9360">
            <a:noFill/>
          </a:ln>
        </p:spPr>
      </p:pic>
      <p:sp>
        <p:nvSpPr>
          <p:cNvPr id="310" name="TextShape 4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311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6FFEB43-A5D6-4C7F-801D-46470964AEE9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1"/>
          <p:cNvSpPr txBox="1"/>
          <p:nvPr/>
        </p:nvSpPr>
        <p:spPr>
          <a:xfrm>
            <a:off x="611640" y="1845000"/>
            <a:ext cx="8064360" cy="4176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Networking of on-line resources from 1993-4 (added-value services, journals, archives)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Seamless access to on-line data (~2000)</a:t>
            </a:r>
            <a:endParaRPr/>
          </a:p>
          <a:p>
            <a:pPr>
              <a:lnSpc>
                <a:spcPct val="100000"/>
              </a:lnSpc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    </a:t>
            </a:r>
            <a:r>
              <a:rPr lang="fr-FR" sz="3200" strike="noStrike">
                <a:solidFill>
                  <a:srgbClr val="ff0000"/>
                </a:solidFill>
                <a:latin typeface="Arial Rounded MT Bold"/>
                <a:ea typeface="Verdana"/>
              </a:rPr>
              <a:t>The astronomical Virtual Observatory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The VO framework : standards and data access tools – discover, access, use data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Standards defined by the International Virtual Observatory Alliance (IVOA)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An alliance of national VO initiatives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Procedure inspired from W3C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When possible generic elements </a:t>
            </a:r>
            <a:endParaRPr/>
          </a:p>
          <a:p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	</a:t>
            </a: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(Registry: OAI-PMH, Vocabularies: SKOS/RDF)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13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314" name="CustomShape 3"/>
          <p:cNvSpPr/>
          <p:nvPr/>
        </p:nvSpPr>
        <p:spPr>
          <a:xfrm>
            <a:off x="1044720" y="360000"/>
            <a:ext cx="6335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Networking and interoperability</a:t>
            </a:r>
            <a:endParaRPr/>
          </a:p>
        </p:txBody>
      </p:sp>
      <p:sp>
        <p:nvSpPr>
          <p:cNvPr id="315" name="CustomShape 4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6" name="TextShape 5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317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AC9BC10-6385-459A-8B73-E68756A16DB6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The IVOA</a:t>
            </a:r>
            <a:endParaRPr/>
          </a:p>
        </p:txBody>
      </p:sp>
      <p:sp>
        <p:nvSpPr>
          <p:cNvPr id="319" name="TextShape 2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320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321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145B61C-CB95-45A0-A99F-8857F621A61F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  <p:pic>
        <p:nvPicPr>
          <p:cNvPr id="322" name="Picture 2" descr=""/>
          <p:cNvPicPr/>
          <p:nvPr/>
        </p:nvPicPr>
        <p:blipFill>
          <a:blip r:embed="rId1"/>
          <a:stretch/>
        </p:blipFill>
        <p:spPr>
          <a:xfrm>
            <a:off x="1482120" y="1844640"/>
            <a:ext cx="6179400" cy="4281120"/>
          </a:xfrm>
          <a:prstGeom prst="rect">
            <a:avLst/>
          </a:prstGeom>
          <a:ln>
            <a:noFill/>
          </a:ln>
        </p:spPr>
      </p:pic>
      <p:pic>
        <p:nvPicPr>
          <p:cNvPr id="323" name="Picture 3" descr=""/>
          <p:cNvPicPr/>
          <p:nvPr/>
        </p:nvPicPr>
        <p:blipFill>
          <a:blip r:embed="rId2"/>
          <a:stretch/>
        </p:blipFill>
        <p:spPr>
          <a:xfrm>
            <a:off x="107640" y="4509000"/>
            <a:ext cx="2206440" cy="645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325" name="CustomShape 2"/>
          <p:cNvSpPr/>
          <p:nvPr/>
        </p:nvSpPr>
        <p:spPr>
          <a:xfrm>
            <a:off x="1044720" y="360000"/>
            <a:ext cx="6335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The IVOA standard framework</a:t>
            </a:r>
            <a:endParaRPr/>
          </a:p>
        </p:txBody>
      </p:sp>
      <p:sp>
        <p:nvSpPr>
          <p:cNvPr id="326" name="CustomShape 3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7" name="Picture 2" descr=""/>
          <p:cNvPicPr/>
          <p:nvPr/>
        </p:nvPicPr>
        <p:blipFill>
          <a:blip r:embed="rId1"/>
          <a:stretch/>
        </p:blipFill>
        <p:spPr>
          <a:xfrm>
            <a:off x="1139760" y="1550160"/>
            <a:ext cx="3072240" cy="2359080"/>
          </a:xfrm>
          <a:prstGeom prst="rect">
            <a:avLst/>
          </a:prstGeom>
          <a:ln>
            <a:noFill/>
          </a:ln>
        </p:spPr>
      </p:pic>
      <p:pic>
        <p:nvPicPr>
          <p:cNvPr id="328" name="Picture 3" descr=""/>
          <p:cNvPicPr/>
          <p:nvPr/>
        </p:nvPicPr>
        <p:blipFill>
          <a:blip r:embed="rId2"/>
          <a:stretch/>
        </p:blipFill>
        <p:spPr>
          <a:xfrm>
            <a:off x="1141920" y="3945600"/>
            <a:ext cx="3070080" cy="2357640"/>
          </a:xfrm>
          <a:prstGeom prst="rect">
            <a:avLst/>
          </a:prstGeom>
          <a:ln>
            <a:noFill/>
          </a:ln>
        </p:spPr>
      </p:pic>
      <p:pic>
        <p:nvPicPr>
          <p:cNvPr id="329" name="Picture 4" descr=""/>
          <p:cNvPicPr/>
          <p:nvPr/>
        </p:nvPicPr>
        <p:blipFill>
          <a:blip r:embed="rId3"/>
          <a:stretch/>
        </p:blipFill>
        <p:spPr>
          <a:xfrm>
            <a:off x="4932000" y="2588760"/>
            <a:ext cx="3535920" cy="2640960"/>
          </a:xfrm>
          <a:prstGeom prst="rect">
            <a:avLst/>
          </a:prstGeom>
          <a:ln>
            <a:noFill/>
          </a:ln>
        </p:spPr>
      </p:pic>
      <p:sp>
        <p:nvSpPr>
          <p:cNvPr id="330" name="TextShape 4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331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8DA93A1-CB9C-452C-B927-97CCD1D2B86F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611640" y="1628640"/>
            <a:ext cx="8064360" cy="4752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No central point, a multi-polar world, a global endeavour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“</a:t>
            </a: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Open” and inclusive model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A thin interoperability layer on top of the data holdings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Anyone can register a data service or build a tool (more than 100 “authorities” with a registered service)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The VO is invisible but used - astronomers use the services and the tools!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Not only the interoperability layer now: data providers also imbed VO building blocks in their archives and services </a:t>
            </a:r>
            <a:endParaRPr/>
          </a:p>
        </p:txBody>
      </p:sp>
      <p:sp>
        <p:nvSpPr>
          <p:cNvPr id="333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334" name="CustomShape 3"/>
          <p:cNvSpPr/>
          <p:nvPr/>
        </p:nvSpPr>
        <p:spPr>
          <a:xfrm>
            <a:off x="1044720" y="360000"/>
            <a:ext cx="6335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An inclusive and open framework</a:t>
            </a:r>
            <a:endParaRPr/>
          </a:p>
        </p:txBody>
      </p:sp>
      <p:sp>
        <p:nvSpPr>
          <p:cNvPr id="335" name="CustomShape 4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6" name="TextShape 5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337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A80D8365-C261-4FE2-BC82-CDA57A05BB7C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339" name="CustomShape 2"/>
          <p:cNvSpPr/>
          <p:nvPr/>
        </p:nvSpPr>
        <p:spPr>
          <a:xfrm>
            <a:off x="1044720" y="360000"/>
            <a:ext cx="7415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Interoperable tools and data services</a:t>
            </a:r>
            <a:endParaRPr/>
          </a:p>
        </p:txBody>
      </p:sp>
      <p:sp>
        <p:nvSpPr>
          <p:cNvPr id="340" name="CustomShape 3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1" name="TextShape 4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342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4846FE3-0996-42AA-8C47-6EEF9F29342B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  <p:pic>
        <p:nvPicPr>
          <p:cNvPr id="343" name="Espace réservé du contenu 5" descr=""/>
          <p:cNvPicPr/>
          <p:nvPr/>
        </p:nvPicPr>
        <p:blipFill>
          <a:blip r:embed="rId1"/>
          <a:stretch/>
        </p:blipFill>
        <p:spPr>
          <a:xfrm>
            <a:off x="1445400" y="1844640"/>
            <a:ext cx="6252840" cy="4281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Sharing scientific data – Open science</a:t>
            </a:r>
            <a:endParaRPr/>
          </a:p>
        </p:txBody>
      </p:sp>
      <p:sp>
        <p:nvSpPr>
          <p:cNvPr id="228" name="TextShape 2"/>
          <p:cNvSpPr txBox="1"/>
          <p:nvPr/>
        </p:nvSpPr>
        <p:spPr>
          <a:xfrm>
            <a:off x="457200" y="1845000"/>
            <a:ext cx="8229240" cy="4281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A « hot » topic, up to the political agenda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G8 Science Ministers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lang="fr-FR" sz="2800" strike="noStrike">
                <a:solidFill>
                  <a:srgbClr val="000000"/>
                </a:solidFill>
                <a:latin typeface="Calibri"/>
              </a:rPr>
              <a:t>Strong statements on Open Scientific Research Data, 13 June 2013</a:t>
            </a:r>
            <a:endParaRPr/>
          </a:p>
          <a:p>
            <a:r>
              <a:rPr lang="fr-FR" sz="2800" strike="noStrike" u="sng">
                <a:solidFill>
                  <a:srgbClr val="0000ff"/>
                </a:solidFill>
                <a:latin typeface="Calibri"/>
              </a:rPr>
              <a:t>https://www.gov.uk/government/news/g8-science-ministers-statement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Global Research Infrastructures include data sharing aspects,  9 October 2015, Berlin</a:t>
            </a:r>
            <a:endParaRPr/>
          </a:p>
          <a:p>
            <a:r>
              <a:rPr lang="fr-FR" sz="2800" strike="noStrike" u="sng">
                <a:solidFill>
                  <a:srgbClr val="0000ff"/>
                </a:solidFill>
                <a:latin typeface="Calibri"/>
              </a:rPr>
              <a:t>http</a:t>
            </a:r>
            <a:r>
              <a:rPr lang="fr-FR" sz="2800" strike="noStrike" u="sng">
                <a:solidFill>
                  <a:srgbClr val="0000ff"/>
                </a:solidFill>
                <a:latin typeface="Calibri"/>
              </a:rPr>
              <a:t>://www.g8.utoronto.ca/science/2015-berlin.html#gris</a:t>
            </a:r>
            <a:r>
              <a:rPr lang="fr-FR" sz="2800" strike="noStrike">
                <a:solidFill>
                  <a:srgbClr val="000000"/>
                </a:solidFill>
                <a:latin typeface="Calibri"/>
              </a:rPr>
              <a:t>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Open Science – Entering a new era for science, 17 May 2016, Tsukuba</a:t>
            </a:r>
            <a:endParaRPr/>
          </a:p>
          <a:p>
            <a:r>
              <a:rPr lang="fr-FR" sz="2800" strike="noStrike" u="sng">
                <a:solidFill>
                  <a:srgbClr val="0000ff"/>
                </a:solidFill>
                <a:latin typeface="Calibri"/>
              </a:rPr>
              <a:t>http</a:t>
            </a:r>
            <a:r>
              <a:rPr lang="fr-FR" sz="2800" strike="noStrike" u="sng">
                <a:solidFill>
                  <a:srgbClr val="0000ff"/>
                </a:solidFill>
                <a:latin typeface="Calibri"/>
              </a:rPr>
              <a:t>://</a:t>
            </a:r>
            <a:r>
              <a:rPr lang="fr-FR" sz="2800" strike="noStrike" u="sng">
                <a:solidFill>
                  <a:srgbClr val="0000ff"/>
                </a:solidFill>
                <a:latin typeface="Calibri"/>
              </a:rPr>
              <a:t>www.g8.utoronto.ca/science/2016-tsukuba.html</a:t>
            </a:r>
            <a:r>
              <a:rPr lang="fr-FR" sz="2800" strike="noStrike">
                <a:solidFill>
                  <a:srgbClr val="000000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229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230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231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0EE3268-8CFA-4782-BF6A-BC5A35DC824D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Shape 1"/>
          <p:cNvSpPr txBox="1"/>
          <p:nvPr/>
        </p:nvSpPr>
        <p:spPr>
          <a:xfrm>
            <a:off x="611640" y="1845000"/>
            <a:ext cx="8064360" cy="4176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Key for success (science users):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seamless access to data AND interoperable tools relevant to science needs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High quality data and services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Keys for success (data providers):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More visibility for their data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No need to reinvent the wheel, people already worked and propose solutions (for data sharing but also elements of archives and services systems)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4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346" name="CustomShape 3"/>
          <p:cNvSpPr/>
          <p:nvPr/>
        </p:nvSpPr>
        <p:spPr>
          <a:xfrm>
            <a:off x="1044720" y="360000"/>
            <a:ext cx="6335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Keys for success</a:t>
            </a:r>
            <a:endParaRPr/>
          </a:p>
        </p:txBody>
      </p:sp>
      <p:sp>
        <p:nvSpPr>
          <p:cNvPr id="347" name="CustomShape 4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8" name="TextShape 5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349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A8494EDB-8DC2-49FE-A68F-DB16DE9B234D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611640" y="1700640"/>
            <a:ext cx="8064360" cy="4536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The VO framework is operational and used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Three pillars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Support to data providers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Support to science users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Technological work to update standards and tools</a:t>
            </a:r>
            <a:endParaRPr/>
          </a:p>
          <a:p>
            <a:pPr algn="r"/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Genova et al. 2015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Priorities linked to the needs of the future large projects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Multi-Dimensional data – first milestone done, May 2017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Time domain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5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352" name="CustomShape 3"/>
          <p:cNvSpPr/>
          <p:nvPr/>
        </p:nvSpPr>
        <p:spPr>
          <a:xfrm>
            <a:off x="1044720" y="360000"/>
            <a:ext cx="6335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Current status</a:t>
            </a:r>
            <a:endParaRPr/>
          </a:p>
        </p:txBody>
      </p:sp>
      <p:sp>
        <p:nvSpPr>
          <p:cNvPr id="353" name="CustomShape 4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4" name="TextShape 5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355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899AA3F4-EFDB-4C38-9A41-91A3728C2540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357" name="CustomShape 2"/>
          <p:cNvSpPr/>
          <p:nvPr/>
        </p:nvSpPr>
        <p:spPr>
          <a:xfrm>
            <a:off x="1044720" y="360000"/>
            <a:ext cx="780156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Current step in Europe : large projects</a:t>
            </a:r>
            <a:endParaRPr/>
          </a:p>
        </p:txBody>
      </p:sp>
      <p:sp>
        <p:nvSpPr>
          <p:cNvPr id="358" name="CustomShape 3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9" name="TextShape 4"/>
          <p:cNvSpPr txBox="1"/>
          <p:nvPr/>
        </p:nvSpPr>
        <p:spPr>
          <a:xfrm>
            <a:off x="683640" y="170064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ASTERICS WP4: Data Access, Discovery and interoperability (4.5 M€ on 4 years)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“</a:t>
            </a:r>
            <a:r>
              <a:rPr lang="fr-FR" sz="3200" strike="noStrike">
                <a:solidFill>
                  <a:srgbClr val="000000"/>
                </a:solidFill>
                <a:latin typeface="Calibri"/>
              </a:rPr>
              <a:t>Make the ESFRI and pathfinder project data available for discovery and usage by the whole astronomical community, interoperable in a homogeneous international framework, and accessible with a set of common tools.”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Fully aligned with the current </a:t>
            </a:r>
            <a:endParaRPr/>
          </a:p>
          <a:p>
            <a:pPr>
              <a:lnSpc>
                <a:spcPct val="100000"/>
              </a:lnSpc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lang="fr-FR" sz="3200" strike="noStrike">
                <a:solidFill>
                  <a:srgbClr val="000000"/>
                </a:solidFill>
                <a:latin typeface="Calibri"/>
              </a:rPr>
              <a:t>IVOA priorities </a:t>
            </a:r>
            <a:endParaRPr/>
          </a:p>
        </p:txBody>
      </p:sp>
      <p:pic>
        <p:nvPicPr>
          <p:cNvPr id="360" name="Image 2" descr=""/>
          <p:cNvPicPr/>
          <p:nvPr/>
        </p:nvPicPr>
        <p:blipFill>
          <a:blip r:embed="rId1"/>
          <a:stretch/>
        </p:blipFill>
        <p:spPr>
          <a:xfrm>
            <a:off x="6012000" y="4272120"/>
            <a:ext cx="2833920" cy="2001600"/>
          </a:xfrm>
          <a:prstGeom prst="rect">
            <a:avLst/>
          </a:prstGeom>
          <a:ln>
            <a:noFill/>
          </a:ln>
        </p:spPr>
      </p:pic>
      <p:sp>
        <p:nvSpPr>
          <p:cNvPr id="361" name="TextShape 5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362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62BE08D-9E0B-4289-B2E2-292D4EF1A2C0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364" name="CustomShape 2"/>
          <p:cNvSpPr/>
          <p:nvPr/>
        </p:nvSpPr>
        <p:spPr>
          <a:xfrm>
            <a:off x="1044720" y="360000"/>
            <a:ext cx="6983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Who is involved in ASTERICS WP4 </a:t>
            </a:r>
            <a:endParaRPr/>
          </a:p>
        </p:txBody>
      </p:sp>
      <p:sp>
        <p:nvSpPr>
          <p:cNvPr id="365" name="CustomShape 3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66" name="Image 2" descr=""/>
          <p:cNvPicPr/>
          <p:nvPr/>
        </p:nvPicPr>
        <p:blipFill>
          <a:blip r:embed="rId1"/>
          <a:stretch/>
        </p:blipFill>
        <p:spPr>
          <a:xfrm>
            <a:off x="7020360" y="4725000"/>
            <a:ext cx="1988280" cy="1404360"/>
          </a:xfrm>
          <a:prstGeom prst="rect">
            <a:avLst/>
          </a:prstGeom>
          <a:ln>
            <a:noFill/>
          </a:ln>
        </p:spPr>
      </p:pic>
      <p:pic>
        <p:nvPicPr>
          <p:cNvPr id="367" name="Espace réservé du contenu 9" descr=""/>
          <p:cNvPicPr/>
          <p:nvPr/>
        </p:nvPicPr>
        <p:blipFill>
          <a:blip r:embed="rId2"/>
          <a:stretch/>
        </p:blipFill>
        <p:spPr>
          <a:xfrm>
            <a:off x="683640" y="1772640"/>
            <a:ext cx="3348000" cy="1883520"/>
          </a:xfrm>
          <a:prstGeom prst="rect">
            <a:avLst/>
          </a:prstGeom>
          <a:ln>
            <a:noFill/>
          </a:ln>
        </p:spPr>
      </p:pic>
      <p:pic>
        <p:nvPicPr>
          <p:cNvPr id="368" name="Image 10" descr=""/>
          <p:cNvPicPr/>
          <p:nvPr/>
        </p:nvPicPr>
        <p:blipFill>
          <a:blip r:embed="rId3"/>
          <a:stretch/>
        </p:blipFill>
        <p:spPr>
          <a:xfrm>
            <a:off x="7236000" y="1628640"/>
            <a:ext cx="1673640" cy="1672920"/>
          </a:xfrm>
          <a:prstGeom prst="rect">
            <a:avLst/>
          </a:prstGeom>
          <a:ln>
            <a:noFill/>
          </a:ln>
        </p:spPr>
      </p:pic>
      <p:pic>
        <p:nvPicPr>
          <p:cNvPr id="369" name="Image 13" descr=""/>
          <p:cNvPicPr/>
          <p:nvPr/>
        </p:nvPicPr>
        <p:blipFill>
          <a:blip r:embed="rId4"/>
          <a:stretch/>
        </p:blipFill>
        <p:spPr>
          <a:xfrm>
            <a:off x="5148000" y="1628640"/>
            <a:ext cx="2060640" cy="2060640"/>
          </a:xfrm>
          <a:prstGeom prst="rect">
            <a:avLst/>
          </a:prstGeom>
          <a:ln>
            <a:noFill/>
          </a:ln>
        </p:spPr>
      </p:pic>
      <p:pic>
        <p:nvPicPr>
          <p:cNvPr id="370" name="Image 14" descr=""/>
          <p:cNvPicPr/>
          <p:nvPr/>
        </p:nvPicPr>
        <p:blipFill>
          <a:blip r:embed="rId5"/>
          <a:stretch/>
        </p:blipFill>
        <p:spPr>
          <a:xfrm>
            <a:off x="827640" y="4077000"/>
            <a:ext cx="2822760" cy="2184480"/>
          </a:xfrm>
          <a:prstGeom prst="rect">
            <a:avLst/>
          </a:prstGeom>
          <a:ln>
            <a:noFill/>
          </a:ln>
        </p:spPr>
      </p:pic>
      <p:pic>
        <p:nvPicPr>
          <p:cNvPr id="371" name="Image 15" descr=""/>
          <p:cNvPicPr/>
          <p:nvPr/>
        </p:nvPicPr>
        <p:blipFill>
          <a:blip r:embed="rId6"/>
          <a:stretch/>
        </p:blipFill>
        <p:spPr>
          <a:xfrm>
            <a:off x="3852000" y="4077000"/>
            <a:ext cx="3025080" cy="2132640"/>
          </a:xfrm>
          <a:prstGeom prst="rect">
            <a:avLst/>
          </a:prstGeom>
          <a:ln>
            <a:noFill/>
          </a:ln>
        </p:spPr>
      </p:pic>
      <p:sp>
        <p:nvSpPr>
          <p:cNvPr id="372" name="CustomShape 4"/>
          <p:cNvSpPr/>
          <p:nvPr/>
        </p:nvSpPr>
        <p:spPr>
          <a:xfrm>
            <a:off x="7310880" y="3357000"/>
            <a:ext cx="537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Calibri"/>
              </a:rPr>
              <a:t>SKA</a:t>
            </a:r>
            <a:endParaRPr/>
          </a:p>
        </p:txBody>
      </p:sp>
      <p:sp>
        <p:nvSpPr>
          <p:cNvPr id="373" name="CustomShape 5"/>
          <p:cNvSpPr/>
          <p:nvPr/>
        </p:nvSpPr>
        <p:spPr>
          <a:xfrm>
            <a:off x="3999600" y="1989000"/>
            <a:ext cx="5284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Calibri"/>
              </a:rPr>
              <a:t>CTA</a:t>
            </a:r>
            <a:endParaRPr/>
          </a:p>
        </p:txBody>
      </p:sp>
      <p:sp>
        <p:nvSpPr>
          <p:cNvPr id="374" name="CustomShape 6"/>
          <p:cNvSpPr/>
          <p:nvPr/>
        </p:nvSpPr>
        <p:spPr>
          <a:xfrm>
            <a:off x="185400" y="5877360"/>
            <a:ext cx="947520" cy="364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Calibri"/>
              </a:rPr>
              <a:t>KM3Net</a:t>
            </a:r>
            <a:endParaRPr/>
          </a:p>
        </p:txBody>
      </p:sp>
      <p:sp>
        <p:nvSpPr>
          <p:cNvPr id="375" name="TextShape 7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376" name="TextShape 8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8B482B3-23EF-41E6-B23A-16AEBBEB1D68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378" name="CustomShape 2"/>
          <p:cNvSpPr/>
          <p:nvPr/>
        </p:nvSpPr>
        <p:spPr>
          <a:xfrm>
            <a:off x="1044720" y="360000"/>
            <a:ext cx="6983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Who is involved in ASTERICS WP4</a:t>
            </a:r>
            <a:endParaRPr/>
          </a:p>
        </p:txBody>
      </p:sp>
      <p:sp>
        <p:nvSpPr>
          <p:cNvPr id="379" name="CustomShape 3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0" name="TextShape 4"/>
          <p:cNvSpPr txBox="1"/>
          <p:nvPr/>
        </p:nvSpPr>
        <p:spPr>
          <a:xfrm>
            <a:off x="683640" y="170064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000" strike="noStrike">
                <a:solidFill>
                  <a:srgbClr val="000000"/>
                </a:solidFill>
                <a:latin typeface="Calibri"/>
              </a:rPr>
              <a:t>Euro-VO partners, i.e. VO initiatives from France, Germany, Italy, Spain, UK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000" strike="noStrike">
                <a:solidFill>
                  <a:srgbClr val="000000"/>
                </a:solidFill>
                <a:latin typeface="Calibri"/>
              </a:rPr>
              <a:t>Representatives of ESFRI and pathfinders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000" strike="noStrike">
                <a:solidFill>
                  <a:srgbClr val="000000"/>
                </a:solidFill>
                <a:latin typeface="Calibri"/>
              </a:rPr>
              <a:t>Astronomy &amp; Astroparticle physics, including new messengers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000" strike="noStrike">
                <a:solidFill>
                  <a:srgbClr val="000000"/>
                </a:solidFill>
                <a:latin typeface="Calibri"/>
              </a:rPr>
              <a:t>ESO (e-ELT) is associated to the project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000" strike="noStrike">
                <a:solidFill>
                  <a:srgbClr val="000000"/>
                </a:solidFill>
                <a:latin typeface="Calibri"/>
              </a:rPr>
              <a:t>ESA (ESAC) is working in close </a:t>
            </a:r>
            <a:endParaRPr/>
          </a:p>
          <a:p>
            <a:pPr>
              <a:lnSpc>
                <a:spcPct val="100000"/>
              </a:lnSpc>
            </a:pPr>
            <a:r>
              <a:rPr lang="fr-FR" sz="3000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lang="fr-FR" sz="3000" strike="noStrike">
                <a:solidFill>
                  <a:srgbClr val="000000"/>
                </a:solidFill>
                <a:latin typeface="Calibri"/>
              </a:rPr>
              <a:t>collaboration with Euro-VO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381" name="Image 2" descr=""/>
          <p:cNvPicPr/>
          <p:nvPr/>
        </p:nvPicPr>
        <p:blipFill>
          <a:blip r:embed="rId1"/>
          <a:stretch/>
        </p:blipFill>
        <p:spPr>
          <a:xfrm>
            <a:off x="5940000" y="4221000"/>
            <a:ext cx="2905920" cy="2052360"/>
          </a:xfrm>
          <a:prstGeom prst="rect">
            <a:avLst/>
          </a:prstGeom>
          <a:ln>
            <a:noFill/>
          </a:ln>
        </p:spPr>
      </p:pic>
      <p:sp>
        <p:nvSpPr>
          <p:cNvPr id="382" name="TextShape 5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383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9A98D60-FECE-446F-B582-DDE11D10E99F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385" name="CustomShape 2"/>
          <p:cNvSpPr/>
          <p:nvPr/>
        </p:nvSpPr>
        <p:spPr>
          <a:xfrm>
            <a:off x="1044720" y="360000"/>
            <a:ext cx="6983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Cross-disciplinary aspects</a:t>
            </a:r>
            <a:endParaRPr/>
          </a:p>
        </p:txBody>
      </p:sp>
      <p:sp>
        <p:nvSpPr>
          <p:cNvPr id="386" name="CustomShape 3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87" name="TextShape 4"/>
          <p:cNvSpPr txBox="1"/>
          <p:nvPr/>
        </p:nvSpPr>
        <p:spPr>
          <a:xfrm>
            <a:off x="683640" y="170064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Elements of the VO framework are customized and reused by « nearby » disciplines – planetary studies, the Virtual Atomic and Molecular Data Centre, also Materials sciences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The generic elements (registry of resources, vocabulary concepts) allow astronomy data infrastructure to interface with the generic data framework</a:t>
            </a:r>
            <a:endParaRPr/>
          </a:p>
        </p:txBody>
      </p:sp>
      <p:sp>
        <p:nvSpPr>
          <p:cNvPr id="388" name="TextShape 5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389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B4D820E-6202-4B22-9D02-C0EF7DB9B3D7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Shape 1"/>
          <p:cNvSpPr txBox="1"/>
          <p:nvPr/>
        </p:nvSpPr>
        <p:spPr>
          <a:xfrm>
            <a:off x="611640" y="1845000"/>
            <a:ext cx="8064360" cy="4464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Observatory archives + disciplinary data centres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Also data from publications – research results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Agreement between CDS and the journals (started in 1993 with </a:t>
            </a:r>
            <a:r>
              <a:rPr i="1"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Astronomy &amp; Astrophysics</a:t>
            </a: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)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Arial Rounded MT Bold"/>
                <a:ea typeface="Verdana"/>
              </a:rPr>
              <a:t>tabular data from publications (also images, spectra, time series) 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Arial Rounded MT Bold"/>
                <a:ea typeface="Verdana"/>
              </a:rPr>
              <a:t>together with catalogues from sky surveys, space missions (up to 2 billion rows)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Arial Rounded MT Bold"/>
                <a:ea typeface="Verdana"/>
              </a:rPr>
              <a:t>15 000 “catalogues”, i.e. data sets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Homogeneous metadata describing the very heterogenous content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  <a:ea typeface="Verdana"/>
              </a:rPr>
              <a:t>Fully discoverable, usable and used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Not so much “big” and “little” data, but rather Useful,  Validated and Documented data, huge diversity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91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392" name="CustomShape 3"/>
          <p:cNvSpPr/>
          <p:nvPr/>
        </p:nvSpPr>
        <p:spPr>
          <a:xfrm>
            <a:off x="1044720" y="360000"/>
            <a:ext cx="7487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Big and Smaller Data  </a:t>
            </a:r>
            <a:endParaRPr/>
          </a:p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lang="en-GB" sz="4000" strike="noStrike">
                <a:solidFill>
                  <a:srgbClr val="ffffff"/>
                </a:solidFill>
                <a:latin typeface="Calibri"/>
              </a:rPr>
              <a:t>           </a:t>
            </a:r>
            <a:r>
              <a:rPr lang="en-GB" sz="4000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lang="en-GB" sz="4000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lang="en-GB" sz="4000" strike="noStrike">
                <a:solidFill>
                  <a:srgbClr val="ffffff"/>
                </a:solidFill>
                <a:latin typeface="Calibri"/>
              </a:rPr>
              <a:t>=    Astronomical Data</a:t>
            </a:r>
            <a:endParaRPr/>
          </a:p>
        </p:txBody>
      </p:sp>
      <p:sp>
        <p:nvSpPr>
          <p:cNvPr id="393" name="CustomShape 4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4" name="TextShape 5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395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7E30A27-4B04-475C-A779-EDBE3B628C16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397" name="CustomShape 2"/>
          <p:cNvSpPr/>
          <p:nvPr/>
        </p:nvSpPr>
        <p:spPr>
          <a:xfrm>
            <a:off x="1044720" y="360000"/>
            <a:ext cx="6983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« Long Tail » data in VizieR</a:t>
            </a:r>
            <a:endParaRPr/>
          </a:p>
        </p:txBody>
      </p:sp>
      <p:sp>
        <p:nvSpPr>
          <p:cNvPr id="398" name="CustomShape 3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99" name="Picture 2" descr=""/>
          <p:cNvPicPr/>
          <p:nvPr/>
        </p:nvPicPr>
        <p:blipFill>
          <a:blip r:embed="rId1"/>
          <a:stretch/>
        </p:blipFill>
        <p:spPr>
          <a:xfrm>
            <a:off x="539640" y="1772640"/>
            <a:ext cx="3794760" cy="2304000"/>
          </a:xfrm>
          <a:prstGeom prst="rect">
            <a:avLst/>
          </a:prstGeom>
          <a:ln>
            <a:noFill/>
          </a:ln>
        </p:spPr>
      </p:pic>
      <p:sp>
        <p:nvSpPr>
          <p:cNvPr id="400" name="CustomShape 4"/>
          <p:cNvSpPr/>
          <p:nvPr/>
        </p:nvSpPr>
        <p:spPr>
          <a:xfrm>
            <a:off x="4580280" y="1849320"/>
            <a:ext cx="43920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i="1" lang="en-GB" strike="noStrike">
                <a:solidFill>
                  <a:srgbClr val="000000"/>
                </a:solidFill>
                <a:latin typeface="Verdana"/>
                <a:ea typeface="Verdana"/>
              </a:rPr>
              <a:t>Data validated  by a publication </a:t>
            </a:r>
            <a:endParaRPr/>
          </a:p>
          <a:p>
            <a:pPr>
              <a:lnSpc>
                <a:spcPct val="100000"/>
              </a:lnSpc>
            </a:pPr>
            <a:r>
              <a:rPr i="1" lang="en-GB" strike="noStrike">
                <a:solidFill>
                  <a:srgbClr val="000000"/>
                </a:solidFill>
                <a:latin typeface="Verdana"/>
                <a:ea typeface="Verdana"/>
              </a:rPr>
              <a:t>Fully discoverable and usable</a:t>
            </a:r>
            <a:endParaRPr/>
          </a:p>
          <a:p>
            <a:pPr>
              <a:lnSpc>
                <a:spcPct val="100000"/>
              </a:lnSpc>
            </a:pPr>
            <a:r>
              <a:rPr i="1" lang="en-GB" strike="noStrike">
                <a:solidFill>
                  <a:srgbClr val="000000"/>
                </a:solidFill>
                <a:latin typeface="Verdana"/>
                <a:ea typeface="Verdana"/>
              </a:rPr>
              <a:t>Together with the very large surveys</a:t>
            </a:r>
            <a:endParaRPr/>
          </a:p>
        </p:txBody>
      </p:sp>
      <p:pic>
        <p:nvPicPr>
          <p:cNvPr id="401" name="Picture 2" descr=""/>
          <p:cNvPicPr/>
          <p:nvPr/>
        </p:nvPicPr>
        <p:blipFill>
          <a:blip r:embed="rId2"/>
          <a:stretch/>
        </p:blipFill>
        <p:spPr>
          <a:xfrm>
            <a:off x="4932000" y="3429000"/>
            <a:ext cx="3874680" cy="2866320"/>
          </a:xfrm>
          <a:prstGeom prst="rect">
            <a:avLst/>
          </a:prstGeom>
          <a:ln>
            <a:noFill/>
          </a:ln>
        </p:spPr>
      </p:pic>
      <p:sp>
        <p:nvSpPr>
          <p:cNvPr id="402" name="CustomShape 5"/>
          <p:cNvSpPr/>
          <p:nvPr/>
        </p:nvSpPr>
        <p:spPr>
          <a:xfrm>
            <a:off x="1827360" y="4356720"/>
            <a:ext cx="2675880" cy="1461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Verdana"/>
                <a:ea typeface="Verdana"/>
              </a:rPr>
              <a:t>“</a:t>
            </a:r>
            <a:r>
              <a:rPr lang="en-GB" strike="noStrike">
                <a:solidFill>
                  <a:srgbClr val="000000"/>
                </a:solidFill>
                <a:latin typeface="Verdana"/>
                <a:ea typeface="Verdana"/>
              </a:rPr>
              <a:t>Photometry viewer”:</a:t>
            </a:r>
            <a:endParaRPr/>
          </a:p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Verdana"/>
                <a:ea typeface="Verdana"/>
              </a:rPr>
              <a:t>Spectral points </a:t>
            </a:r>
            <a:endParaRPr/>
          </a:p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lang="en-GB" strike="noStrike">
                <a:solidFill>
                  <a:srgbClr val="000000"/>
                </a:solidFill>
                <a:latin typeface="Verdana"/>
                <a:ea typeface="Verdana"/>
              </a:rPr>
              <a:t>extracted from the </a:t>
            </a:r>
            <a:endParaRPr/>
          </a:p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Verdana"/>
                <a:ea typeface="Verdana"/>
              </a:rPr>
              <a:t> </a:t>
            </a:r>
            <a:r>
              <a:rPr lang="en-GB" strike="noStrike">
                <a:solidFill>
                  <a:srgbClr val="000000"/>
                </a:solidFill>
                <a:latin typeface="Verdana"/>
                <a:ea typeface="Verdana"/>
              </a:rPr>
              <a:t>collection</a:t>
            </a:r>
            <a:endParaRPr/>
          </a:p>
          <a:p>
            <a:pPr>
              <a:lnSpc>
                <a:spcPct val="100000"/>
              </a:lnSpc>
            </a:pPr>
            <a:r>
              <a:rPr lang="en-GB" strike="noStrike">
                <a:solidFill>
                  <a:srgbClr val="000000"/>
                </a:solidFill>
                <a:latin typeface="Calibri"/>
                <a:ea typeface="Verdana"/>
              </a:rPr>
              <a:t> </a:t>
            </a:r>
            <a:endParaRPr/>
          </a:p>
        </p:txBody>
      </p:sp>
      <p:sp>
        <p:nvSpPr>
          <p:cNvPr id="403" name="TextShape 6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404" name="TextShape 7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78A1E68-F2F0-4BFD-86B5-0C315E91F3B3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VizieR associated data in VO</a:t>
            </a:r>
            <a:endParaRPr/>
          </a:p>
        </p:txBody>
      </p:sp>
      <p:pic>
        <p:nvPicPr>
          <p:cNvPr id="406" name="Espace réservé du contenu 6" descr=""/>
          <p:cNvPicPr/>
          <p:nvPr/>
        </p:nvPicPr>
        <p:blipFill>
          <a:blip r:embed="rId1"/>
          <a:stretch/>
        </p:blipFill>
        <p:spPr>
          <a:xfrm>
            <a:off x="755640" y="1733760"/>
            <a:ext cx="7632360" cy="4390560"/>
          </a:xfrm>
          <a:prstGeom prst="rect">
            <a:avLst/>
          </a:prstGeom>
          <a:ln>
            <a:noFill/>
          </a:ln>
        </p:spPr>
      </p:pic>
      <p:sp>
        <p:nvSpPr>
          <p:cNvPr id="407" name="TextShape 2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408" name="TextShape 3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409" name="TextShape 4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C79D5A2-0D2E-45A7-B2DE-F8ED36FD584B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Data as a research infrastructure</a:t>
            </a:r>
            <a:endParaRPr/>
          </a:p>
        </p:txBody>
      </p:sp>
      <p:sp>
        <p:nvSpPr>
          <p:cNvPr id="411" name="TextShape 2"/>
          <p:cNvSpPr txBox="1"/>
          <p:nvPr/>
        </p:nvSpPr>
        <p:spPr>
          <a:xfrm>
            <a:off x="457200" y="1845000"/>
            <a:ext cx="8229240" cy="4281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In Europe: Research Infrastructure Roadmaps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European level (ESFRI) and national Roadmaps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Data/Computing/Network questions in the questionnaires of the ESFRI Roadmap and (e.g.) French National Research Infrastructure Roadmap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Some of the Infrastructures in the Roadmaps are « virtual », dealing with data, others have a strong data component</a:t>
            </a:r>
            <a:endParaRPr/>
          </a:p>
        </p:txBody>
      </p:sp>
      <p:sp>
        <p:nvSpPr>
          <p:cNvPr id="412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413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414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520FE3D-BE16-4B17-85A1-32D57273F93D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The June 2013 G8 Set of principles</a:t>
            </a:r>
            <a:endParaRPr/>
          </a:p>
        </p:txBody>
      </p:sp>
      <p:sp>
        <p:nvSpPr>
          <p:cNvPr id="233" name="TextShape 2"/>
          <p:cNvSpPr txBox="1"/>
          <p:nvPr/>
        </p:nvSpPr>
        <p:spPr>
          <a:xfrm>
            <a:off x="457200" y="1845000"/>
            <a:ext cx="8229240" cy="4281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i. To the greatest extent and with the fewest constraints possible </a:t>
            </a:r>
            <a:r>
              <a:rPr b="1" lang="fr-FR" sz="3200" strike="noStrike">
                <a:solidFill>
                  <a:srgbClr val="ff0000"/>
                </a:solidFill>
                <a:latin typeface="Calibri"/>
              </a:rPr>
              <a:t>publicly</a:t>
            </a:r>
            <a:r>
              <a:rPr lang="fr-FR" sz="3200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fr-FR" sz="3200" strike="noStrike">
                <a:solidFill>
                  <a:srgbClr val="ff0000"/>
                </a:solidFill>
                <a:latin typeface="Calibri"/>
              </a:rPr>
              <a:t>funded scientific research data should be open</a:t>
            </a:r>
            <a:r>
              <a:rPr lang="fr-FR" sz="3200" strike="noStrike">
                <a:solidFill>
                  <a:srgbClr val="000000"/>
                </a:solidFill>
                <a:latin typeface="Calibri"/>
              </a:rPr>
              <a:t>, while at the same time respecting concerns in relation to privacy, safety, security and commercial interests, whilst acknowledging the legitimate concerns of private partners.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ii. Open scientific research data should be easily </a:t>
            </a:r>
            <a:r>
              <a:rPr b="1" lang="fr-FR" sz="3200" strike="noStrike">
                <a:solidFill>
                  <a:srgbClr val="ff0000"/>
                </a:solidFill>
                <a:latin typeface="Calibri"/>
              </a:rPr>
              <a:t>discoverable, accessible, assessable, intelligible, useable, and wherever possible interoperable to specific quality standards</a:t>
            </a:r>
            <a:r>
              <a:rPr lang="fr-FR" sz="3200" strike="noStrike">
                <a:solidFill>
                  <a:srgbClr val="ff0000"/>
                </a:solidFill>
                <a:latin typeface="Calibri"/>
              </a:rPr>
              <a:t>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iii. To maximise the value that can be realised from data, the mechanisms for delivering open scientific research data should be efficient and cost effective, and consistent with the potential benefits.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iv. To ensure successful adoption by scientific communities, open scientific research data principles will need to be underpinned by an appropriate policy environment, including </a:t>
            </a:r>
            <a:r>
              <a:rPr b="1" lang="fr-FR" sz="3200" strike="noStrike">
                <a:solidFill>
                  <a:srgbClr val="ff0000"/>
                </a:solidFill>
                <a:latin typeface="Calibri"/>
              </a:rPr>
              <a:t>recognition of researchers </a:t>
            </a:r>
            <a:r>
              <a:rPr lang="fr-FR" sz="3200" strike="noStrike">
                <a:solidFill>
                  <a:srgbClr val="000000"/>
                </a:solidFill>
                <a:latin typeface="Calibri"/>
              </a:rPr>
              <a:t>fulfilling these principles, and </a:t>
            </a:r>
            <a:r>
              <a:rPr b="1" lang="fr-FR" sz="3200" strike="noStrike">
                <a:solidFill>
                  <a:srgbClr val="ff0000"/>
                </a:solidFill>
                <a:latin typeface="Calibri"/>
              </a:rPr>
              <a:t>appropriate digital infrastructure</a:t>
            </a:r>
            <a:r>
              <a:rPr lang="fr-FR" sz="3200" strike="noStrike">
                <a:solidFill>
                  <a:srgbClr val="000000"/>
                </a:solidFill>
                <a:latin typeface="Calibri"/>
              </a:rPr>
              <a:t>.</a:t>
            </a:r>
            <a:endParaRPr/>
          </a:p>
        </p:txBody>
      </p:sp>
      <p:sp>
        <p:nvSpPr>
          <p:cNvPr id="234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235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236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948CCD3-3C79-4E35-B110-1A974265765C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Examples - Humanities</a:t>
            </a:r>
            <a:endParaRPr/>
          </a:p>
        </p:txBody>
      </p:sp>
      <p:sp>
        <p:nvSpPr>
          <p:cNvPr id="416" name="TextShape 2"/>
          <p:cNvSpPr txBox="1"/>
          <p:nvPr/>
        </p:nvSpPr>
        <p:spPr>
          <a:xfrm>
            <a:off x="457200" y="1845000"/>
            <a:ext cx="8229240" cy="4281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ESFRI : DARIAH, CLARIN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France: Huma-Num </a:t>
            </a:r>
            <a:endParaRPr/>
          </a:p>
          <a:p>
            <a:r>
              <a:rPr lang="fr-FR" sz="2800" strike="noStrike" u="sng">
                <a:solidFill>
                  <a:srgbClr val="0000ff"/>
                </a:solidFill>
                <a:latin typeface="Calibri"/>
              </a:rPr>
              <a:t>http</a:t>
            </a:r>
            <a:r>
              <a:rPr lang="fr-FR" sz="2800" strike="noStrike" u="sng">
                <a:solidFill>
                  <a:srgbClr val="0000ff"/>
                </a:solidFill>
                <a:latin typeface="Calibri"/>
              </a:rPr>
              <a:t>://www.huma-num.fr</a:t>
            </a:r>
            <a:r>
              <a:rPr lang="fr-FR" sz="2800" strike="noStrike" u="sng">
                <a:solidFill>
                  <a:srgbClr val="0000ff"/>
                </a:solidFill>
                <a:latin typeface="Calibri"/>
              </a:rPr>
              <a:t>/</a:t>
            </a:r>
            <a:r>
              <a:rPr lang="fr-FR" sz="2800" strike="noStrike">
                <a:solidFill>
                  <a:srgbClr val="000000"/>
                </a:solidFill>
                <a:latin typeface="Calibri"/>
              </a:rPr>
              <a:t>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Added-value services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Disciplinary Consortia to organize communities around data sharing topics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endParaRPr/>
          </a:p>
        </p:txBody>
      </p:sp>
      <p:sp>
        <p:nvSpPr>
          <p:cNvPr id="417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418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419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2E506B9B-55D1-4097-BD23-9332F19EECE6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Example in France : Earth Sciences</a:t>
            </a:r>
            <a:endParaRPr/>
          </a:p>
        </p:txBody>
      </p:sp>
      <p:sp>
        <p:nvSpPr>
          <p:cNvPr id="421" name="TextShape 2"/>
          <p:cNvSpPr txBox="1"/>
          <p:nvPr/>
        </p:nvSpPr>
        <p:spPr>
          <a:xfrm>
            <a:off x="457200" y="1845000"/>
            <a:ext cx="8229240" cy="4281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000" strike="noStrike">
                <a:solidFill>
                  <a:srgbClr val="000000"/>
                </a:solidFill>
                <a:latin typeface="Calibri"/>
              </a:rPr>
              <a:t>Disciplinary « Poles » with participation of all the organisations involved, incl. CNES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000" strike="noStrike">
                <a:solidFill>
                  <a:srgbClr val="000000"/>
                </a:solidFill>
                <a:latin typeface="Calibri"/>
              </a:rPr>
              <a:t>« Inter-Pôle » technical discussions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000" strike="noStrike">
                <a:solidFill>
                  <a:srgbClr val="000000"/>
                </a:solidFill>
                <a:latin typeface="Calibri"/>
              </a:rPr>
              <a:t>Overarching structure being built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000" strike="noStrike">
                <a:solidFill>
                  <a:srgbClr val="000000"/>
                </a:solidFill>
                <a:latin typeface="Calibri"/>
              </a:rPr>
              <a:t>Strong links to European projects in the different domains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22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423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424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13F9A92-D6AF-4BEC-9203-8555EEFC8C86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Disciplinary Interoperability Frameworks</a:t>
            </a:r>
            <a:endParaRPr/>
          </a:p>
        </p:txBody>
      </p:sp>
      <p:sp>
        <p:nvSpPr>
          <p:cNvPr id="426" name="TextShape 2"/>
          <p:cNvSpPr txBox="1"/>
          <p:nvPr/>
        </p:nvSpPr>
        <p:spPr>
          <a:xfrm>
            <a:off x="457200" y="1845000"/>
            <a:ext cx="8229240" cy="4281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Session at SciDataCon 2016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Humanities/linguistics, astronomy, earth sciences, material sciences/crystallography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Commonnalities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Must be science driven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Defining the discipline-specific part of the interoperability standards is mandatory but difficult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Share data AND applications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Incentives to data sharing is a key question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Social aspects more challenging that technical ones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Governance is more diverse, linked to the discipline organisation and history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Many sharable aspects – use the RDA for that!</a:t>
            </a:r>
            <a:endParaRPr/>
          </a:p>
        </p:txBody>
      </p:sp>
      <p:sp>
        <p:nvSpPr>
          <p:cNvPr id="427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428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429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4249A54-4B35-45B9-9FF0-4607EE6F7B39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extShape 1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431" name="CustomShape 2"/>
          <p:cNvSpPr/>
          <p:nvPr/>
        </p:nvSpPr>
        <p:spPr>
          <a:xfrm>
            <a:off x="1044720" y="360000"/>
            <a:ext cx="6983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The Research Data Alliance</a:t>
            </a:r>
            <a:endParaRPr/>
          </a:p>
        </p:txBody>
      </p:sp>
      <p:sp>
        <p:nvSpPr>
          <p:cNvPr id="432" name="CustomShape 3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3" name="TextShape 4"/>
          <p:cNvSpPr txBox="1"/>
          <p:nvPr/>
        </p:nvSpPr>
        <p:spPr>
          <a:xfrm>
            <a:off x="683640" y="170064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Founded in March 2013 by Australia, EC, and NSF and NIST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~5500 members from more ~ 120 countries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Bottom-up work to tackle all the aspects of scientific data sharing, technological as well as « sociological »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Have a look at </a:t>
            </a:r>
            <a:endParaRPr/>
          </a:p>
          <a:p>
            <a:pPr>
              <a:lnSpc>
                <a:spcPct val="100000"/>
              </a:lnSpc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    </a:t>
            </a:r>
            <a:r>
              <a:rPr lang="fr-FR" sz="3200" strike="noStrike">
                <a:solidFill>
                  <a:srgbClr val="000000"/>
                </a:solidFill>
                <a:latin typeface="Calibri"/>
              </a:rPr>
              <a:t>rd-alliance.org and join!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434" name="Picture 2" descr=""/>
          <p:cNvPicPr/>
          <p:nvPr/>
        </p:nvPicPr>
        <p:blipFill>
          <a:blip r:embed="rId1"/>
          <a:stretch/>
        </p:blipFill>
        <p:spPr>
          <a:xfrm>
            <a:off x="5865120" y="4653000"/>
            <a:ext cx="2644560" cy="1569600"/>
          </a:xfrm>
          <a:prstGeom prst="rect">
            <a:avLst/>
          </a:prstGeom>
          <a:ln>
            <a:noFill/>
          </a:ln>
        </p:spPr>
      </p:pic>
      <p:sp>
        <p:nvSpPr>
          <p:cNvPr id="435" name="TextShape 5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436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B053240-0614-4015-8369-88A9C5019144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Picture 3" descr=""/>
          <p:cNvPicPr/>
          <p:nvPr/>
        </p:nvPicPr>
        <p:blipFill>
          <a:blip r:embed="rId1"/>
          <a:stretch/>
        </p:blipFill>
        <p:spPr>
          <a:xfrm>
            <a:off x="68040" y="31320"/>
            <a:ext cx="1047960" cy="684720"/>
          </a:xfrm>
          <a:prstGeom prst="rect">
            <a:avLst/>
          </a:prstGeom>
          <a:ln>
            <a:noFill/>
          </a:ln>
        </p:spPr>
      </p:pic>
      <p:sp>
        <p:nvSpPr>
          <p:cNvPr id="438" name="CustomShape 1"/>
          <p:cNvSpPr/>
          <p:nvPr/>
        </p:nvSpPr>
        <p:spPr>
          <a:xfrm>
            <a:off x="3139560" y="1064880"/>
            <a:ext cx="5599080" cy="5009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2800" strike="noStrike">
                <a:solidFill>
                  <a:srgbClr val="941100"/>
                </a:solidFill>
                <a:latin typeface="Calibri"/>
              </a:rPr>
              <a:t>Vision</a:t>
            </a:r>
            <a:endParaRPr/>
          </a:p>
          <a:p>
            <a:pPr>
              <a:lnSpc>
                <a:spcPct val="100000"/>
              </a:lnSpc>
            </a:pPr>
            <a:r>
              <a:rPr b="1" lang="en-GB" sz="2800" strike="noStrike">
                <a:solidFill>
                  <a:srgbClr val="404040"/>
                </a:solidFill>
                <a:latin typeface="Calibri"/>
              </a:rPr>
              <a:t>Researchers and </a:t>
            </a:r>
            <a:r>
              <a:rPr b="1" lang="en-GB" sz="2800" strike="noStrike" u="sng">
                <a:solidFill>
                  <a:srgbClr val="404040"/>
                </a:solidFill>
                <a:latin typeface="Calibri"/>
              </a:rPr>
              <a:t>innovators</a:t>
            </a:r>
            <a:r>
              <a:rPr b="1" lang="en-GB" sz="2800" strike="noStrike">
                <a:solidFill>
                  <a:srgbClr val="404040"/>
                </a:solidFill>
                <a:latin typeface="Calibri"/>
              </a:rPr>
              <a:t> </a:t>
            </a:r>
            <a:r>
              <a:rPr lang="en-GB" sz="2800" strike="noStrike">
                <a:solidFill>
                  <a:srgbClr val="404040"/>
                </a:solidFill>
                <a:latin typeface="Calibri"/>
              </a:rPr>
              <a:t>openly share data across technologies, disciplines, and countries to address the grand challenges of society.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b="1" lang="en-GB" sz="2800" strike="noStrike">
                <a:solidFill>
                  <a:srgbClr val="941100"/>
                </a:solidFill>
                <a:latin typeface="Calibri"/>
              </a:rPr>
              <a:t>Mission</a:t>
            </a:r>
            <a:endParaRPr/>
          </a:p>
          <a:p>
            <a:pPr>
              <a:lnSpc>
                <a:spcPct val="100000"/>
              </a:lnSpc>
            </a:pPr>
            <a:r>
              <a:rPr lang="en-GB" sz="2800" strike="noStrike">
                <a:solidFill>
                  <a:srgbClr val="404040"/>
                </a:solidFill>
                <a:latin typeface="Calibri"/>
              </a:rPr>
              <a:t>RDA builds the </a:t>
            </a:r>
            <a:r>
              <a:rPr b="1" lang="en-GB" sz="2800" strike="noStrike">
                <a:solidFill>
                  <a:srgbClr val="a30000"/>
                </a:solidFill>
                <a:latin typeface="Calibri Light"/>
              </a:rPr>
              <a:t>social and technical bridges</a:t>
            </a:r>
            <a:r>
              <a:rPr lang="en-GB" sz="2800" strike="noStrike">
                <a:solidFill>
                  <a:srgbClr val="404040"/>
                </a:solidFill>
                <a:latin typeface="Calibri"/>
              </a:rPr>
              <a:t> that </a:t>
            </a:r>
            <a:r>
              <a:rPr b="1" lang="en-GB" sz="2800" strike="noStrike">
                <a:solidFill>
                  <a:srgbClr val="404040"/>
                </a:solidFill>
                <a:latin typeface="Calibri"/>
              </a:rPr>
              <a:t>enable open sharing </a:t>
            </a:r>
            <a:r>
              <a:rPr lang="en-GB" sz="2800" strike="noStrike">
                <a:solidFill>
                  <a:srgbClr val="404040"/>
                </a:solidFill>
                <a:latin typeface="Calibri"/>
              </a:rPr>
              <a:t>of data.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439" name="Picture 6" descr=""/>
          <p:cNvPicPr/>
          <p:nvPr/>
        </p:nvPicPr>
        <p:blipFill>
          <a:blip r:embed="rId2"/>
          <a:stretch/>
        </p:blipFill>
        <p:spPr>
          <a:xfrm>
            <a:off x="7607880" y="238680"/>
            <a:ext cx="1264320" cy="826200"/>
          </a:xfrm>
          <a:prstGeom prst="rect">
            <a:avLst/>
          </a:prstGeom>
          <a:ln>
            <a:noFill/>
          </a:ln>
        </p:spPr>
      </p:pic>
      <p:sp>
        <p:nvSpPr>
          <p:cNvPr id="440" name="TextShape 2"/>
          <p:cNvSpPr txBox="1"/>
          <p:nvPr/>
        </p:nvSpPr>
        <p:spPr>
          <a:xfrm>
            <a:off x="5554800" y="6322320"/>
            <a:ext cx="3644280" cy="5353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ffffff"/>
                </a:solidFill>
                <a:latin typeface="Calibri"/>
              </a:rPr>
              <a:t>www.rd-alliance.org</a:t>
            </a:r>
            <a:endParaRPr/>
          </a:p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ffffff"/>
                </a:solidFill>
                <a:latin typeface="Calibri"/>
              </a:rPr>
              <a:t>@resdatall</a:t>
            </a:r>
            <a:endParaRPr/>
          </a:p>
        </p:txBody>
      </p:sp>
      <p:pic>
        <p:nvPicPr>
          <p:cNvPr id="441" name="Picture 2" descr=""/>
          <p:cNvPicPr/>
          <p:nvPr/>
        </p:nvPicPr>
        <p:blipFill>
          <a:blip r:embed="rId3"/>
          <a:stretch/>
        </p:blipFill>
        <p:spPr>
          <a:xfrm>
            <a:off x="8478000" y="6476040"/>
            <a:ext cx="665640" cy="233640"/>
          </a:xfrm>
          <a:prstGeom prst="rect">
            <a:avLst/>
          </a:prstGeom>
          <a:ln>
            <a:noFill/>
          </a:ln>
        </p:spPr>
      </p:pic>
      <p:sp>
        <p:nvSpPr>
          <p:cNvPr id="442" name="CustomShape 3"/>
          <p:cNvSpPr/>
          <p:nvPr/>
        </p:nvSpPr>
        <p:spPr>
          <a:xfrm>
            <a:off x="8353800" y="6691680"/>
            <a:ext cx="91404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900" strike="noStrike">
                <a:solidFill>
                  <a:srgbClr val="e2dfcc"/>
                </a:solidFill>
                <a:latin typeface="Calibri Light"/>
              </a:rPr>
              <a:t>CC BY-SA 4.0</a:t>
            </a:r>
            <a:endParaRPr/>
          </a:p>
        </p:txBody>
      </p:sp>
      <p:pic>
        <p:nvPicPr>
          <p:cNvPr id="443" name="Picture 1" descr=""/>
          <p:cNvPicPr/>
          <p:nvPr/>
        </p:nvPicPr>
        <p:blipFill>
          <a:blip r:embed="rId4"/>
          <a:stretch/>
        </p:blipFill>
        <p:spPr>
          <a:xfrm>
            <a:off x="0" y="-6480"/>
            <a:ext cx="2742840" cy="6857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Picture 1" descr=""/>
          <p:cNvPicPr/>
          <p:nvPr/>
        </p:nvPicPr>
        <p:blipFill>
          <a:blip r:embed="rId1"/>
          <a:stretch/>
        </p:blipFill>
        <p:spPr>
          <a:xfrm>
            <a:off x="0" y="0"/>
            <a:ext cx="4438440" cy="3686040"/>
          </a:xfrm>
          <a:prstGeom prst="rect">
            <a:avLst/>
          </a:prstGeom>
          <a:ln>
            <a:noFill/>
          </a:ln>
        </p:spPr>
      </p:pic>
      <p:sp>
        <p:nvSpPr>
          <p:cNvPr id="445" name="TextShape 1"/>
          <p:cNvSpPr txBox="1"/>
          <p:nvPr/>
        </p:nvSpPr>
        <p:spPr>
          <a:xfrm>
            <a:off x="4843440" y="0"/>
            <a:ext cx="4300200" cy="10119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85000"/>
              </a:lnSpc>
            </a:pPr>
            <a:r>
              <a:rPr lang="fr-FR" sz="3600" strike="noStrike">
                <a:solidFill>
                  <a:srgbClr val="404040"/>
                </a:solidFill>
                <a:latin typeface="Calibri Light"/>
              </a:rPr>
              <a:t>RDA worldwide growth</a:t>
            </a:r>
            <a:endParaRPr/>
          </a:p>
        </p:txBody>
      </p:sp>
      <p:sp>
        <p:nvSpPr>
          <p:cNvPr id="446" name="CustomShape 2"/>
          <p:cNvSpPr/>
          <p:nvPr/>
        </p:nvSpPr>
        <p:spPr>
          <a:xfrm>
            <a:off x="280080" y="6431040"/>
            <a:ext cx="23130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ffffff"/>
                </a:solidFill>
                <a:latin typeface="Calibri"/>
              </a:rPr>
              <a:t>rd-alliance.org/about-rda</a:t>
            </a:r>
            <a:endParaRPr/>
          </a:p>
        </p:txBody>
      </p:sp>
      <p:sp>
        <p:nvSpPr>
          <p:cNvPr id="447" name="TextShape 3"/>
          <p:cNvSpPr txBox="1"/>
          <p:nvPr/>
        </p:nvSpPr>
        <p:spPr>
          <a:xfrm>
            <a:off x="5554800" y="6322320"/>
            <a:ext cx="3644280" cy="5353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ffffff"/>
                </a:solidFill>
                <a:latin typeface="Calibri"/>
              </a:rPr>
              <a:t>www.rd-alliance.org</a:t>
            </a:r>
            <a:endParaRPr/>
          </a:p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ffffff"/>
                </a:solidFill>
                <a:latin typeface="Calibri"/>
              </a:rPr>
              <a:t>@resdatall</a:t>
            </a:r>
            <a:endParaRPr/>
          </a:p>
        </p:txBody>
      </p:sp>
      <p:pic>
        <p:nvPicPr>
          <p:cNvPr id="448" name="Picture 2" descr=""/>
          <p:cNvPicPr/>
          <p:nvPr/>
        </p:nvPicPr>
        <p:blipFill>
          <a:blip r:embed="rId2"/>
          <a:stretch/>
        </p:blipFill>
        <p:spPr>
          <a:xfrm>
            <a:off x="8478000" y="6476040"/>
            <a:ext cx="665640" cy="233640"/>
          </a:xfrm>
          <a:prstGeom prst="rect">
            <a:avLst/>
          </a:prstGeom>
          <a:ln>
            <a:noFill/>
          </a:ln>
        </p:spPr>
      </p:pic>
      <p:sp>
        <p:nvSpPr>
          <p:cNvPr id="449" name="CustomShape 4"/>
          <p:cNvSpPr/>
          <p:nvPr/>
        </p:nvSpPr>
        <p:spPr>
          <a:xfrm>
            <a:off x="8353800" y="6691680"/>
            <a:ext cx="91404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900" strike="noStrike">
                <a:solidFill>
                  <a:srgbClr val="e2dfcc"/>
                </a:solidFill>
                <a:latin typeface="Calibri Light"/>
              </a:rPr>
              <a:t>CC BY-SA 4.0</a:t>
            </a:r>
            <a:endParaRPr/>
          </a:p>
        </p:txBody>
      </p:sp>
      <p:pic>
        <p:nvPicPr>
          <p:cNvPr id="450" name="Picture 17" descr=""/>
          <p:cNvPicPr/>
          <p:nvPr/>
        </p:nvPicPr>
        <p:blipFill>
          <a:blip r:embed="rId3"/>
          <a:stretch/>
        </p:blipFill>
        <p:spPr>
          <a:xfrm>
            <a:off x="7824240" y="5416560"/>
            <a:ext cx="1176840" cy="768960"/>
          </a:xfrm>
          <a:prstGeom prst="rect">
            <a:avLst/>
          </a:prstGeom>
          <a:ln>
            <a:noFill/>
          </a:ln>
        </p:spPr>
      </p:pic>
      <p:sp>
        <p:nvSpPr>
          <p:cNvPr id="451" name="CustomShape 5"/>
          <p:cNvSpPr/>
          <p:nvPr/>
        </p:nvSpPr>
        <p:spPr>
          <a:xfrm>
            <a:off x="462600" y="237600"/>
            <a:ext cx="3288600" cy="3337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000000"/>
                </a:solidFill>
                <a:latin typeface="Calibri"/>
              </a:rPr>
              <a:t>Total RDA community members 5629</a:t>
            </a:r>
            <a:endParaRPr/>
          </a:p>
        </p:txBody>
      </p:sp>
      <p:pic>
        <p:nvPicPr>
          <p:cNvPr id="452" name="Picture 5" descr=""/>
          <p:cNvPicPr/>
          <p:nvPr/>
        </p:nvPicPr>
        <p:blipFill>
          <a:blip r:embed="rId4"/>
          <a:stretch/>
        </p:blipFill>
        <p:spPr>
          <a:xfrm>
            <a:off x="4433040" y="1879560"/>
            <a:ext cx="4708800" cy="3574800"/>
          </a:xfrm>
          <a:prstGeom prst="rect">
            <a:avLst/>
          </a:prstGeom>
          <a:ln>
            <a:noFill/>
          </a:ln>
        </p:spPr>
      </p:pic>
      <p:pic>
        <p:nvPicPr>
          <p:cNvPr id="453" name="Picture 6" descr=""/>
          <p:cNvPicPr/>
          <p:nvPr/>
        </p:nvPicPr>
        <p:blipFill>
          <a:blip r:embed="rId5"/>
          <a:stretch/>
        </p:blipFill>
        <p:spPr>
          <a:xfrm>
            <a:off x="0" y="3736440"/>
            <a:ext cx="3920040" cy="2857680"/>
          </a:xfrm>
          <a:prstGeom prst="rect">
            <a:avLst/>
          </a:prstGeom>
          <a:ln>
            <a:noFill/>
          </a:ln>
        </p:spPr>
      </p:pic>
      <p:sp>
        <p:nvSpPr>
          <p:cNvPr id="454" name="CustomShape 6"/>
          <p:cNvSpPr/>
          <p:nvPr/>
        </p:nvSpPr>
        <p:spPr>
          <a:xfrm>
            <a:off x="2410200" y="4006440"/>
            <a:ext cx="1337760" cy="3337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000000"/>
                </a:solidFill>
                <a:latin typeface="Calibri"/>
              </a:rPr>
              <a:t>126 Countries</a:t>
            </a:r>
            <a:endParaRPr/>
          </a:p>
        </p:txBody>
      </p:sp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extShape 1"/>
          <p:cNvSpPr txBox="1"/>
          <p:nvPr/>
        </p:nvSpPr>
        <p:spPr>
          <a:xfrm>
            <a:off x="1502280" y="-20520"/>
            <a:ext cx="7638840" cy="10119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85000"/>
              </a:lnSpc>
            </a:pPr>
            <a:r>
              <a:rPr lang="fr-FR" sz="4000" strike="noStrike">
                <a:solidFill>
                  <a:srgbClr val="404040"/>
                </a:solidFill>
                <a:latin typeface="Calibri Light"/>
              </a:rPr>
              <a:t>Who is RDA?</a:t>
            </a:r>
            <a:endParaRPr/>
          </a:p>
        </p:txBody>
      </p:sp>
      <p:sp>
        <p:nvSpPr>
          <p:cNvPr id="456" name="CustomShape 2"/>
          <p:cNvSpPr/>
          <p:nvPr/>
        </p:nvSpPr>
        <p:spPr>
          <a:xfrm>
            <a:off x="280080" y="6431040"/>
            <a:ext cx="2313000" cy="33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ffffff"/>
                </a:solidFill>
                <a:latin typeface="Calibri"/>
              </a:rPr>
              <a:t>rd-alliance.org/about-rda</a:t>
            </a:r>
            <a:endParaRPr/>
          </a:p>
        </p:txBody>
      </p:sp>
      <p:sp>
        <p:nvSpPr>
          <p:cNvPr id="457" name="TextShape 3"/>
          <p:cNvSpPr txBox="1"/>
          <p:nvPr/>
        </p:nvSpPr>
        <p:spPr>
          <a:xfrm>
            <a:off x="5554800" y="6322320"/>
            <a:ext cx="3644280" cy="5353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ffffff"/>
                </a:solidFill>
                <a:latin typeface="Calibri"/>
              </a:rPr>
              <a:t>www.rd-alliance.org</a:t>
            </a:r>
            <a:endParaRPr/>
          </a:p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ffffff"/>
                </a:solidFill>
                <a:latin typeface="Calibri"/>
              </a:rPr>
              <a:t>@resdatall</a:t>
            </a:r>
            <a:endParaRPr/>
          </a:p>
        </p:txBody>
      </p:sp>
      <p:pic>
        <p:nvPicPr>
          <p:cNvPr id="458" name="Picture 2" descr=""/>
          <p:cNvPicPr/>
          <p:nvPr/>
        </p:nvPicPr>
        <p:blipFill>
          <a:blip r:embed="rId1"/>
          <a:stretch/>
        </p:blipFill>
        <p:spPr>
          <a:xfrm>
            <a:off x="8478000" y="6476040"/>
            <a:ext cx="665640" cy="233640"/>
          </a:xfrm>
          <a:prstGeom prst="rect">
            <a:avLst/>
          </a:prstGeom>
          <a:ln>
            <a:noFill/>
          </a:ln>
        </p:spPr>
      </p:pic>
      <p:sp>
        <p:nvSpPr>
          <p:cNvPr id="459" name="CustomShape 4"/>
          <p:cNvSpPr/>
          <p:nvPr/>
        </p:nvSpPr>
        <p:spPr>
          <a:xfrm>
            <a:off x="8353800" y="6691680"/>
            <a:ext cx="91404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900" strike="noStrike">
                <a:solidFill>
                  <a:srgbClr val="e2dfcc"/>
                </a:solidFill>
                <a:latin typeface="Calibri Light"/>
              </a:rPr>
              <a:t>CC BY-SA 4.0</a:t>
            </a:r>
            <a:endParaRPr/>
          </a:p>
        </p:txBody>
      </p:sp>
      <p:pic>
        <p:nvPicPr>
          <p:cNvPr id="460" name="Picture 12" descr=""/>
          <p:cNvPicPr/>
          <p:nvPr/>
        </p:nvPicPr>
        <p:blipFill>
          <a:blip r:embed="rId2"/>
          <a:stretch/>
        </p:blipFill>
        <p:spPr>
          <a:xfrm>
            <a:off x="0" y="857160"/>
            <a:ext cx="1176840" cy="768960"/>
          </a:xfrm>
          <a:prstGeom prst="rect">
            <a:avLst/>
          </a:prstGeom>
          <a:ln>
            <a:noFill/>
          </a:ln>
        </p:spPr>
      </p:pic>
      <p:pic>
        <p:nvPicPr>
          <p:cNvPr id="461" name="Picture 2" descr=""/>
          <p:cNvPicPr/>
          <p:nvPr/>
        </p:nvPicPr>
        <p:blipFill>
          <a:blip r:embed="rId3"/>
          <a:stretch/>
        </p:blipFill>
        <p:spPr>
          <a:xfrm>
            <a:off x="0" y="2305080"/>
            <a:ext cx="4619160" cy="4016880"/>
          </a:xfrm>
          <a:prstGeom prst="rect">
            <a:avLst/>
          </a:prstGeom>
          <a:ln>
            <a:noFill/>
          </a:ln>
        </p:spPr>
      </p:pic>
      <p:pic>
        <p:nvPicPr>
          <p:cNvPr id="462" name="Picture 3" descr=""/>
          <p:cNvPicPr/>
          <p:nvPr/>
        </p:nvPicPr>
        <p:blipFill>
          <a:blip r:embed="rId4"/>
          <a:stretch/>
        </p:blipFill>
        <p:spPr>
          <a:xfrm>
            <a:off x="4800600" y="796680"/>
            <a:ext cx="4343040" cy="5525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Many topics, many participant profiles </a:t>
            </a:r>
            <a:endParaRPr/>
          </a:p>
        </p:txBody>
      </p:sp>
      <p:sp>
        <p:nvSpPr>
          <p:cNvPr id="464" name="TextShape 2"/>
          <p:cNvSpPr txBox="1"/>
          <p:nvPr/>
        </p:nvSpPr>
        <p:spPr>
          <a:xfrm>
            <a:off x="457200" y="1845000"/>
            <a:ext cx="8229240" cy="4281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82 Working Groups and Interest Groups on building blocks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Wide diversity of topics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Domain science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Community needs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Data Referencing and sharing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Data stewardship and services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Base infrastructure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Data providers, librarians, researchers, project/programme managers, publishers…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International, neutral forum for discussion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Recommendations and outputs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65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466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467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FE31DC9-47D0-4575-8E9C-1D2AB6C88D0D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Among the topics of particular interest</a:t>
            </a:r>
            <a:endParaRPr/>
          </a:p>
        </p:txBody>
      </p:sp>
      <p:sp>
        <p:nvSpPr>
          <p:cNvPr id="469" name="TextShape 2"/>
          <p:cNvSpPr txBox="1"/>
          <p:nvPr/>
        </p:nvSpPr>
        <p:spPr>
          <a:xfrm>
            <a:off x="457200" y="1845000"/>
            <a:ext cx="8229240" cy="4281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Repository audit and certification (DSA+WDS)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The importance of data publishing and DOIs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Dynamic data citation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RDA/WDS Publishing Data…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Bibliometrics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Workflows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fr-FR" sz="2400" strike="noStrike">
                <a:solidFill>
                  <a:srgbClr val="000000"/>
                </a:solidFill>
                <a:latin typeface="Calibri"/>
              </a:rPr>
              <a:t>Services (Scholix)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23 things: Libraries for Research Data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Disciplinary Interoperability Frameworks (including IVOA!)</a:t>
            </a:r>
            <a:endParaRPr/>
          </a:p>
        </p:txBody>
      </p:sp>
      <p:sp>
        <p:nvSpPr>
          <p:cNvPr id="470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471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472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4C9826B-3E71-4D4D-9833-00E799B07561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Conclusions (1)</a:t>
            </a:r>
            <a:endParaRPr/>
          </a:p>
        </p:txBody>
      </p:sp>
      <p:sp>
        <p:nvSpPr>
          <p:cNvPr id="474" name="TextShape 2"/>
          <p:cNvSpPr txBox="1"/>
          <p:nvPr/>
        </p:nvSpPr>
        <p:spPr>
          <a:xfrm>
            <a:off x="457200" y="1628640"/>
            <a:ext cx="8229240" cy="4824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Exciting times for scientific data sharing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Astronomy has been at the forefront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Data is one of the discipline research infrastructures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Global interoperability operational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Many other disciplines are moving on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The context is evolving very fast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Important to participate in initiatives such as RDA to ensure our requirements are taken into account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Trust (… certification) and data quality are essential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75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476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477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7EF3C55-ACBB-4618-AFE5-B43E26C590C0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Additional G8 Ministers’ statements</a:t>
            </a:r>
            <a:endParaRPr/>
          </a:p>
        </p:txBody>
      </p:sp>
      <p:sp>
        <p:nvSpPr>
          <p:cNvPr id="238" name="TextShape 2"/>
          <p:cNvSpPr txBox="1"/>
          <p:nvPr/>
        </p:nvSpPr>
        <p:spPr>
          <a:xfrm>
            <a:off x="457200" y="1512000"/>
            <a:ext cx="8229240" cy="5092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Following a report of the « Group of Senior Officials on Global Research Infrastructures » (GSO) (Oct. 2015)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Further progress on sharing and managing scientific data and information should be achieved, especially by </a:t>
            </a:r>
            <a:r>
              <a:rPr b="1" lang="fr-FR" sz="2800" strike="noStrike">
                <a:solidFill>
                  <a:srgbClr val="ff0000"/>
                </a:solidFill>
                <a:latin typeface="Calibri"/>
              </a:rPr>
              <a:t>continuing engagement with community based activities such as the Research Data Alliance RDA</a:t>
            </a:r>
            <a:r>
              <a:rPr lang="fr-FR" sz="2800" strike="noStrike">
                <a:solidFill>
                  <a:srgbClr val="000000"/>
                </a:solidFill>
                <a:latin typeface="Calibri"/>
              </a:rPr>
              <a:t>.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We encourage the GSO to continue their work on convergence and alignment of </a:t>
            </a:r>
            <a:r>
              <a:rPr b="1" lang="fr-FR" sz="2800" strike="noStrike">
                <a:solidFill>
                  <a:srgbClr val="ff0000"/>
                </a:solidFill>
                <a:latin typeface="Calibri"/>
              </a:rPr>
              <a:t>inter-operable data management </a:t>
            </a:r>
            <a:r>
              <a:rPr lang="fr-FR" sz="2800" strike="noStrike">
                <a:solidFill>
                  <a:srgbClr val="000000"/>
                </a:solidFill>
                <a:latin typeface="Calibri"/>
              </a:rPr>
              <a:t>that could accomplish an effective open-data science environment at the G7 level and beyond.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Open Science statement – Entering into a new era for science (May 2016)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Establish a working group on open science with the aims of </a:t>
            </a:r>
            <a:r>
              <a:rPr b="1" lang="fr-FR" sz="2800" strike="noStrike">
                <a:solidFill>
                  <a:srgbClr val="ff0000"/>
                </a:solidFill>
                <a:latin typeface="Calibri"/>
              </a:rPr>
              <a:t>sharing open science policies</a:t>
            </a:r>
            <a:r>
              <a:rPr lang="fr-FR" sz="2800" strike="noStrike">
                <a:solidFill>
                  <a:srgbClr val="000000"/>
                </a:solidFill>
                <a:latin typeface="Calibri"/>
              </a:rPr>
              <a:t>, exploring supportive </a:t>
            </a:r>
            <a:r>
              <a:rPr b="1" lang="fr-FR" sz="2800" strike="noStrike">
                <a:solidFill>
                  <a:srgbClr val="ff0000"/>
                </a:solidFill>
                <a:latin typeface="Calibri"/>
              </a:rPr>
              <a:t>incentive structures</a:t>
            </a:r>
            <a:r>
              <a:rPr lang="fr-FR" sz="2800" strike="noStrike">
                <a:solidFill>
                  <a:srgbClr val="000000"/>
                </a:solidFill>
                <a:latin typeface="Calibri"/>
              </a:rPr>
              <a:t>, and </a:t>
            </a:r>
            <a:r>
              <a:rPr b="1" lang="fr-FR" sz="2800" strike="noStrike">
                <a:solidFill>
                  <a:srgbClr val="ff0000"/>
                </a:solidFill>
                <a:latin typeface="Calibri"/>
              </a:rPr>
              <a:t>identifying good practices</a:t>
            </a:r>
            <a:r>
              <a:rPr lang="fr-FR" sz="2800" strike="noStrike">
                <a:solidFill>
                  <a:srgbClr val="000000"/>
                </a:solidFill>
                <a:latin typeface="Calibri"/>
              </a:rPr>
              <a:t> for promoting increasing access to the results of publicly funded research, including scientific data and publications, coordinating as appropriate with the Organisation for Economic Co-operation and Development (OECD) and Research Data Alliance (RDA), and other relevant groups; and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b="1" lang="fr-FR" sz="2800" strike="noStrike">
                <a:solidFill>
                  <a:srgbClr val="ff0000"/>
                </a:solidFill>
                <a:latin typeface="Calibri"/>
              </a:rPr>
              <a:t>Promote international coordination and collaboration </a:t>
            </a:r>
            <a:r>
              <a:rPr lang="fr-FR" sz="2800" strike="noStrike">
                <a:solidFill>
                  <a:srgbClr val="000000"/>
                </a:solidFill>
                <a:latin typeface="Calibri"/>
              </a:rPr>
              <a:t>to develop the appropriate technology, infrastructure, including digital networks, and human resources for the effective utilization of open science for the benefit of all.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endParaRPr/>
          </a:p>
        </p:txBody>
      </p:sp>
      <p:sp>
        <p:nvSpPr>
          <p:cNvPr id="239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240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241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235B147-5A03-4261-879F-9F24B68F9551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Conclusions (2)</a:t>
            </a:r>
            <a:endParaRPr/>
          </a:p>
        </p:txBody>
      </p:sp>
      <p:sp>
        <p:nvSpPr>
          <p:cNvPr id="479" name="TextShape 2"/>
          <p:cNvSpPr txBox="1"/>
          <p:nvPr/>
        </p:nvSpPr>
        <p:spPr>
          <a:xfrm>
            <a:off x="457200" y="1845000"/>
            <a:ext cx="8229240" cy="4281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Evolving role of librarians with scientific data sharing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One of the essential profiles at CDS since the beginning (1972!)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Several level of data curation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Disciplinary repositories – incl. local ones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Institutional repositories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Going beyond Dublin Core requires disciplinary knowledge</a:t>
            </a:r>
            <a:endParaRPr/>
          </a:p>
        </p:txBody>
      </p:sp>
      <p:sp>
        <p:nvSpPr>
          <p:cNvPr id="480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481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482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A1FB76B-36E3-4AAC-8D96-89A604BBDAAB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Shape 1"/>
          <p:cNvSpPr txBox="1"/>
          <p:nvPr/>
        </p:nvSpPr>
        <p:spPr>
          <a:xfrm>
            <a:off x="63000" y="1137960"/>
            <a:ext cx="9063000" cy="3206880"/>
          </a:xfrm>
          <a:prstGeom prst="rect">
            <a:avLst/>
          </a:prstGeom>
          <a:solidFill>
            <a:srgbClr val="8fdac8"/>
          </a:solidFill>
          <a:ln w="12600">
            <a:noFill/>
          </a:ln>
        </p:spPr>
        <p:txBody>
          <a:bodyPr lIns="0" rIns="0"/>
          <a:p>
            <a:pPr>
              <a:lnSpc>
                <a:spcPct val="100000"/>
              </a:lnSpc>
            </a:pPr>
            <a:r>
              <a:rPr b="1" lang="fr-FR" sz="1600" strike="noStrike">
                <a:solidFill>
                  <a:srgbClr val="000000"/>
                </a:solidFill>
                <a:latin typeface="Gisha"/>
              </a:rPr>
              <a:t>Domain Science - focused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fr-FR" sz="1200" strike="noStrike">
                <a:solidFill>
                  <a:srgbClr val="000000"/>
                </a:solidFill>
                <a:latin typeface="Gisha"/>
              </a:rPr>
              <a:t>Agrisemantics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fr-FR" sz="1200" strike="noStrike">
                <a:solidFill>
                  <a:srgbClr val="000000"/>
                </a:solidFill>
                <a:latin typeface="Gisha"/>
              </a:rPr>
              <a:t>BioSharing Registry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fr-FR" sz="1200" strike="noStrike">
                <a:solidFill>
                  <a:srgbClr val="000000"/>
                </a:solidFill>
                <a:latin typeface="Gisha"/>
              </a:rPr>
              <a:t>Fisheries Data Interoperability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fr-FR" sz="1200" strike="noStrike">
                <a:solidFill>
                  <a:srgbClr val="000000"/>
                </a:solidFill>
                <a:latin typeface="Gisha"/>
              </a:rPr>
              <a:t>On-Farm Data Sharing (OFDS)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fr-FR" sz="1200" strike="noStrike">
                <a:solidFill>
                  <a:srgbClr val="000000"/>
                </a:solidFill>
                <a:latin typeface="Gisha"/>
              </a:rPr>
              <a:t>Rice Data Interoperability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fr-FR" sz="1200" strike="noStrike">
                <a:solidFill>
                  <a:srgbClr val="000000"/>
                </a:solidFill>
                <a:latin typeface="Gisha"/>
              </a:rPr>
              <a:t>Wheat Data Interoperability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fr-FR" sz="1200" strike="noStrike">
                <a:solidFill>
                  <a:srgbClr val="000000"/>
                </a:solidFill>
                <a:latin typeface="Gisha"/>
              </a:rPr>
              <a:t>Agricultural Data IG (IGAD)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fr-FR" sz="1200" strike="noStrike">
                <a:solidFill>
                  <a:srgbClr val="000000"/>
                </a:solidFill>
                <a:latin typeface="Gisha"/>
              </a:rPr>
              <a:t>Biodiversity Data Integration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fr-FR" sz="1200" strike="noStrike">
                <a:solidFill>
                  <a:srgbClr val="000000"/>
                </a:solidFill>
                <a:latin typeface="Gisha"/>
              </a:rPr>
              <a:t>Chemistry Research Data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fr-FR" sz="1200" strike="noStrike">
                <a:solidFill>
                  <a:srgbClr val="000000"/>
                </a:solidFill>
                <a:latin typeface="Gisha"/>
              </a:rPr>
              <a:t>Digital Practices in History and Ethnography IG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fr-FR" sz="1200" strike="noStrike">
                <a:solidFill>
                  <a:srgbClr val="000000"/>
                </a:solidFill>
                <a:latin typeface="Gisha"/>
              </a:rPr>
              <a:t>Geospatial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fr-FR" sz="1200" strike="noStrike">
                <a:solidFill>
                  <a:srgbClr val="000000"/>
                </a:solidFill>
                <a:latin typeface="Gisha"/>
              </a:rPr>
              <a:t>Global Water Information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fr-FR" sz="1200" strike="noStrike">
                <a:solidFill>
                  <a:srgbClr val="000000"/>
                </a:solidFill>
                <a:latin typeface="Gisha"/>
              </a:rPr>
              <a:t>Health Data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fr-FR" sz="1200" strike="noStrike">
                <a:solidFill>
                  <a:srgbClr val="000000"/>
                </a:solidFill>
                <a:latin typeface="Gisha"/>
              </a:rPr>
              <a:t>Linguistics Data Interest Group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fr-FR" sz="1200" strike="noStrike">
                <a:solidFill>
                  <a:srgbClr val="000000"/>
                </a:solidFill>
                <a:latin typeface="Gisha"/>
              </a:rPr>
              <a:t>Mapping the Landscape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fr-FR" sz="1200" strike="noStrike">
                <a:solidFill>
                  <a:srgbClr val="000000"/>
                </a:solidFill>
                <a:latin typeface="Gisha"/>
              </a:rPr>
              <a:t>Marine Data Harmonization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fr-FR" sz="1200" strike="noStrike">
                <a:solidFill>
                  <a:srgbClr val="000000"/>
                </a:solidFill>
                <a:latin typeface="Gisha"/>
              </a:rPr>
              <a:t>Quality of Urban Life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fr-FR" sz="1100" strike="noStrike">
                <a:solidFill>
                  <a:srgbClr val="000000"/>
                </a:solidFill>
                <a:latin typeface="Gisha"/>
              </a:rPr>
              <a:t>RDA/CODATA Materials Data, Infrastructure &amp; Interoperability 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fr-FR" sz="1200" strike="noStrike">
                <a:solidFill>
                  <a:srgbClr val="000000"/>
                </a:solidFill>
                <a:latin typeface="Gisha"/>
              </a:rPr>
              <a:t>Research data needs of the Photon and Neutron Science community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fr-FR" sz="1200" strike="noStrike">
                <a:solidFill>
                  <a:srgbClr val="000000"/>
                </a:solidFill>
                <a:latin typeface="Gisha"/>
              </a:rPr>
              <a:t>Small Unmanned Aircraft Systems’ Data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fr-FR" sz="1200" strike="noStrike">
                <a:solidFill>
                  <a:srgbClr val="000000"/>
                </a:solidFill>
                <a:latin typeface="Gisha"/>
              </a:rPr>
              <a:t>Structural Biology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fr-FR" sz="1200" strike="noStrike">
                <a:solidFill>
                  <a:srgbClr val="000000"/>
                </a:solidFill>
                <a:latin typeface="Gisha"/>
              </a:rPr>
              <a:t>Weather, Climate and air quality IG</a:t>
            </a:r>
            <a:endParaRPr/>
          </a:p>
        </p:txBody>
      </p:sp>
      <p:sp>
        <p:nvSpPr>
          <p:cNvPr id="484" name="CustomShape 2"/>
          <p:cNvSpPr/>
          <p:nvPr/>
        </p:nvSpPr>
        <p:spPr>
          <a:xfrm>
            <a:off x="1655280" y="-127800"/>
            <a:ext cx="7543440" cy="108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/>
          <a:p>
            <a:pPr>
              <a:lnSpc>
                <a:spcPct val="85000"/>
              </a:lnSpc>
            </a:pPr>
            <a:r>
              <a:rPr lang="en-GB" sz="3300" strike="noStrike">
                <a:solidFill>
                  <a:srgbClr val="404040"/>
                </a:solidFill>
                <a:latin typeface="Calibri Light"/>
              </a:rPr>
              <a:t>RDA Interest (IG) &amp; Working Groups (WG) by Focus (1) </a:t>
            </a:r>
            <a:endParaRPr/>
          </a:p>
        </p:txBody>
      </p:sp>
      <p:pic>
        <p:nvPicPr>
          <p:cNvPr id="485" name="Picture 5" descr=""/>
          <p:cNvPicPr/>
          <p:nvPr/>
        </p:nvPicPr>
        <p:blipFill>
          <a:blip r:embed="rId1"/>
          <a:stretch/>
        </p:blipFill>
        <p:spPr>
          <a:xfrm>
            <a:off x="0" y="0"/>
            <a:ext cx="1176840" cy="768960"/>
          </a:xfrm>
          <a:prstGeom prst="rect">
            <a:avLst/>
          </a:prstGeom>
          <a:ln>
            <a:noFill/>
          </a:ln>
        </p:spPr>
      </p:pic>
      <p:sp>
        <p:nvSpPr>
          <p:cNvPr id="486" name="CustomShape 3"/>
          <p:cNvSpPr/>
          <p:nvPr/>
        </p:nvSpPr>
        <p:spPr>
          <a:xfrm>
            <a:off x="-852120" y="6442200"/>
            <a:ext cx="4783680" cy="33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/>
          <a:p>
            <a:pPr algn="ctr">
              <a:lnSpc>
                <a:spcPct val="100000"/>
              </a:lnSpc>
            </a:pPr>
            <a:r>
              <a:rPr b="1" lang="en-GB" sz="1600" strike="noStrike">
                <a:solidFill>
                  <a:srgbClr val="ffffff"/>
                </a:solidFill>
                <a:latin typeface="Calibri Light"/>
                <a:ea typeface="ＭＳ Ｐゴシック"/>
              </a:rPr>
              <a:t>rd-alliance.org/groups</a:t>
            </a:r>
            <a:endParaRPr/>
          </a:p>
        </p:txBody>
      </p:sp>
      <p:sp>
        <p:nvSpPr>
          <p:cNvPr id="487" name="CustomShape 4"/>
          <p:cNvSpPr/>
          <p:nvPr/>
        </p:nvSpPr>
        <p:spPr>
          <a:xfrm>
            <a:off x="47160" y="4414320"/>
            <a:ext cx="9017640" cy="18554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600"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000000"/>
                </a:solidFill>
                <a:latin typeface="Gisha"/>
                <a:ea typeface="ＭＳ Ｐゴシック"/>
              </a:rPr>
              <a:t>Community Needs - focused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Certification and Accreditation for Data Science Training and Education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RDA/CODATA Summer Schools in Data Science and Cloud Computing in the Developing World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Teaching TDM on Education and Skill Development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Archives &amp; Records Professionals for Research Data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Data for Development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Development of Cloud Computing Capacity and Education in Developing World Research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Early Career and Engagement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Education and Training on handling of research data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Ethics and Social Aspects of Data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International Indigenous Data Sovereignty IG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88" name="TextShape 5"/>
          <p:cNvSpPr txBox="1"/>
          <p:nvPr/>
        </p:nvSpPr>
        <p:spPr>
          <a:xfrm>
            <a:off x="5554800" y="6322320"/>
            <a:ext cx="3644280" cy="5353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ffffff"/>
                </a:solidFill>
                <a:latin typeface="Calibri"/>
              </a:rPr>
              <a:t>www.rd-alliance.org</a:t>
            </a:r>
            <a:endParaRPr/>
          </a:p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ffffff"/>
                </a:solidFill>
                <a:latin typeface="Calibri"/>
              </a:rPr>
              <a:t>@resdatall</a:t>
            </a:r>
            <a:endParaRPr/>
          </a:p>
        </p:txBody>
      </p:sp>
      <p:pic>
        <p:nvPicPr>
          <p:cNvPr id="489" name="Picture 2" descr=""/>
          <p:cNvPicPr/>
          <p:nvPr/>
        </p:nvPicPr>
        <p:blipFill>
          <a:blip r:embed="rId2"/>
          <a:stretch/>
        </p:blipFill>
        <p:spPr>
          <a:xfrm>
            <a:off x="8478000" y="6476040"/>
            <a:ext cx="665640" cy="233640"/>
          </a:xfrm>
          <a:prstGeom prst="rect">
            <a:avLst/>
          </a:prstGeom>
          <a:ln>
            <a:noFill/>
          </a:ln>
        </p:spPr>
      </p:pic>
      <p:sp>
        <p:nvSpPr>
          <p:cNvPr id="490" name="CustomShape 6"/>
          <p:cNvSpPr/>
          <p:nvPr/>
        </p:nvSpPr>
        <p:spPr>
          <a:xfrm>
            <a:off x="8353800" y="6691680"/>
            <a:ext cx="91404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900" strike="noStrike">
                <a:solidFill>
                  <a:srgbClr val="e2dfcc"/>
                </a:solidFill>
                <a:latin typeface="Calibri Light"/>
              </a:rPr>
              <a:t>CC BY-SA 4.0</a:t>
            </a:r>
            <a:endParaRPr/>
          </a:p>
        </p:txBody>
      </p:sp>
      <p:sp>
        <p:nvSpPr>
          <p:cNvPr id="491" name="CustomShape 7"/>
          <p:cNvSpPr/>
          <p:nvPr/>
        </p:nvSpPr>
        <p:spPr>
          <a:xfrm>
            <a:off x="4603680" y="441720"/>
            <a:ext cx="4522320" cy="65484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n-GB" strike="noStrike">
                <a:solidFill>
                  <a:srgbClr val="ffffff"/>
                </a:solidFill>
                <a:latin typeface="Calibri"/>
              </a:rPr>
              <a:t>Total 82 groups:  </a:t>
            </a:r>
            <a:endParaRPr/>
          </a:p>
          <a:p>
            <a:pPr algn="ctr">
              <a:lnSpc>
                <a:spcPct val="100000"/>
              </a:lnSpc>
            </a:pPr>
            <a:r>
              <a:rPr lang="en-GB" strike="noStrike">
                <a:solidFill>
                  <a:srgbClr val="ffffff"/>
                </a:solidFill>
                <a:latin typeface="Calibri"/>
              </a:rPr>
              <a:t>29 Working Groups &amp; 53 Interest Groups</a:t>
            </a:r>
            <a:endParaRPr/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5" descr=""/>
          <p:cNvPicPr/>
          <p:nvPr/>
        </p:nvPicPr>
        <p:blipFill>
          <a:blip r:embed="rId1"/>
          <a:stretch/>
        </p:blipFill>
        <p:spPr>
          <a:xfrm>
            <a:off x="31680" y="35640"/>
            <a:ext cx="1176840" cy="768960"/>
          </a:xfrm>
          <a:prstGeom prst="rect">
            <a:avLst/>
          </a:prstGeom>
          <a:ln>
            <a:noFill/>
          </a:ln>
        </p:spPr>
      </p:pic>
      <p:sp>
        <p:nvSpPr>
          <p:cNvPr id="493" name="CustomShape 1"/>
          <p:cNvSpPr/>
          <p:nvPr/>
        </p:nvSpPr>
        <p:spPr>
          <a:xfrm>
            <a:off x="0" y="1875960"/>
            <a:ext cx="9143640" cy="20037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600"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000000"/>
                </a:solidFill>
                <a:latin typeface="Gisha"/>
                <a:ea typeface="ＭＳ Ｐゴシック"/>
              </a:rPr>
              <a:t>Reference and Sharing - focused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Data Citation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Data Description Registry Interoperability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Data Security and Trust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Empirical Humanities Metadata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International Materials Resource Registries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Provenance Patterns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QoS-DataLC Definitions WG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RDA / WDS Publishing Data Bibliometrics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Repository Core Description WG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Research Data Collections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Research Data Repository Interoperability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Data Discovery Paradigms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National Data Services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RDA/CODATA Legal Interoperability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Reproducibility IG </a:t>
            </a:r>
            <a:endParaRPr/>
          </a:p>
        </p:txBody>
      </p:sp>
      <p:sp>
        <p:nvSpPr>
          <p:cNvPr id="494" name="CustomShape 2"/>
          <p:cNvSpPr/>
          <p:nvPr/>
        </p:nvSpPr>
        <p:spPr>
          <a:xfrm>
            <a:off x="0" y="4049280"/>
            <a:ext cx="9143640" cy="20228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600"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000000"/>
                </a:solidFill>
                <a:latin typeface="Gisha"/>
                <a:ea typeface="ＭＳ Ｐゴシック"/>
              </a:rPr>
              <a:t>Partnership Groups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RDA / TDWG Metadata Standards for attribution of physical and digital collections stewardship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RDA/WDS Scholarly Link Exchange Working Group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ELIXIR Bridging Force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RDA/NISO Privacy Implications of Research Data Sets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RDA/WDS Publishing Data IG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95" name="CustomShape 3"/>
          <p:cNvSpPr/>
          <p:nvPr/>
        </p:nvSpPr>
        <p:spPr>
          <a:xfrm>
            <a:off x="-852120" y="6442200"/>
            <a:ext cx="4783680" cy="33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/>
          <a:p>
            <a:pPr algn="ctr">
              <a:lnSpc>
                <a:spcPct val="100000"/>
              </a:lnSpc>
            </a:pPr>
            <a:r>
              <a:rPr b="1" lang="en-GB" sz="1600" strike="noStrike">
                <a:solidFill>
                  <a:srgbClr val="ffffff"/>
                </a:solidFill>
                <a:latin typeface="Calibri Light"/>
                <a:ea typeface="ＭＳ Ｐゴシック"/>
              </a:rPr>
              <a:t>rd-alliance.org/groups</a:t>
            </a:r>
            <a:endParaRPr/>
          </a:p>
        </p:txBody>
      </p:sp>
      <p:sp>
        <p:nvSpPr>
          <p:cNvPr id="496" name="CustomShape 4"/>
          <p:cNvSpPr/>
          <p:nvPr/>
        </p:nvSpPr>
        <p:spPr>
          <a:xfrm>
            <a:off x="1776240" y="-24840"/>
            <a:ext cx="7543440" cy="108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/>
          <a:p>
            <a:pPr>
              <a:lnSpc>
                <a:spcPct val="85000"/>
              </a:lnSpc>
            </a:pPr>
            <a:r>
              <a:rPr lang="en-GB" sz="3300" strike="noStrike">
                <a:solidFill>
                  <a:srgbClr val="404040"/>
                </a:solidFill>
                <a:latin typeface="Calibri Light"/>
              </a:rPr>
              <a:t>RDA Interest (IG) &amp; Working Groups (WG) by Focus (2) </a:t>
            </a:r>
            <a:endParaRPr/>
          </a:p>
        </p:txBody>
      </p:sp>
      <p:sp>
        <p:nvSpPr>
          <p:cNvPr id="497" name="TextShape 5"/>
          <p:cNvSpPr txBox="1"/>
          <p:nvPr/>
        </p:nvSpPr>
        <p:spPr>
          <a:xfrm>
            <a:off x="5554800" y="6322320"/>
            <a:ext cx="3644280" cy="5353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ffffff"/>
                </a:solidFill>
                <a:latin typeface="Calibri"/>
              </a:rPr>
              <a:t>www.rd-alliance.org</a:t>
            </a:r>
            <a:endParaRPr/>
          </a:p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ffffff"/>
                </a:solidFill>
                <a:latin typeface="Calibri"/>
              </a:rPr>
              <a:t>@resdatall</a:t>
            </a:r>
            <a:endParaRPr/>
          </a:p>
        </p:txBody>
      </p:sp>
      <p:pic>
        <p:nvPicPr>
          <p:cNvPr id="498" name="Picture 2" descr=""/>
          <p:cNvPicPr/>
          <p:nvPr/>
        </p:nvPicPr>
        <p:blipFill>
          <a:blip r:embed="rId2"/>
          <a:stretch/>
        </p:blipFill>
        <p:spPr>
          <a:xfrm>
            <a:off x="8478000" y="6476040"/>
            <a:ext cx="665640" cy="233640"/>
          </a:xfrm>
          <a:prstGeom prst="rect">
            <a:avLst/>
          </a:prstGeom>
          <a:ln>
            <a:noFill/>
          </a:ln>
        </p:spPr>
      </p:pic>
      <p:sp>
        <p:nvSpPr>
          <p:cNvPr id="499" name="CustomShape 6"/>
          <p:cNvSpPr/>
          <p:nvPr/>
        </p:nvSpPr>
        <p:spPr>
          <a:xfrm>
            <a:off x="8353800" y="6691680"/>
            <a:ext cx="91404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900" strike="noStrike">
                <a:solidFill>
                  <a:srgbClr val="e2dfcc"/>
                </a:solidFill>
                <a:latin typeface="Calibri Light"/>
              </a:rPr>
              <a:t>CC BY-SA 4.0</a:t>
            </a:r>
            <a:endParaRPr/>
          </a:p>
        </p:txBody>
      </p:sp>
      <p:sp>
        <p:nvSpPr>
          <p:cNvPr id="500" name="CustomShape 7"/>
          <p:cNvSpPr/>
          <p:nvPr/>
        </p:nvSpPr>
        <p:spPr>
          <a:xfrm>
            <a:off x="4603680" y="946080"/>
            <a:ext cx="4522320" cy="65484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n-GB" strike="noStrike">
                <a:solidFill>
                  <a:srgbClr val="ffffff"/>
                </a:solidFill>
                <a:latin typeface="Calibri"/>
              </a:rPr>
              <a:t>Total 82 groups:  </a:t>
            </a:r>
            <a:endParaRPr/>
          </a:p>
          <a:p>
            <a:pPr algn="ctr">
              <a:lnSpc>
                <a:spcPct val="100000"/>
              </a:lnSpc>
            </a:pPr>
            <a:r>
              <a:rPr lang="en-GB" strike="noStrike">
                <a:solidFill>
                  <a:srgbClr val="ffffff"/>
                </a:solidFill>
                <a:latin typeface="Calibri"/>
              </a:rPr>
              <a:t>29 Working Groups &amp; 53 Interest Groups</a:t>
            </a:r>
            <a:endParaRPr/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CustomShape 1"/>
          <p:cNvSpPr/>
          <p:nvPr/>
        </p:nvSpPr>
        <p:spPr>
          <a:xfrm>
            <a:off x="0" y="1396080"/>
            <a:ext cx="9143640" cy="27313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600"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000000"/>
                </a:solidFill>
                <a:latin typeface="Gisha"/>
                <a:ea typeface="ＭＳ Ｐゴシック"/>
              </a:rPr>
              <a:t>Data Stewardship and Services – focused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Brokering Framework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WDS/RDA Assessment of Data Fitness for Use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RDA / WDS Publishing Data Workflows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Active Data Management Plans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Data in Context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Data Rescue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Data Versioning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Domain Repositories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Libraries for Research Data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Long tail of research data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Preservation e-Infrastructure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Preservation Tools, Techniques, and Policies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RDA/WDS Certification of Digital Repositories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RDA/WDS Publishing Data Cost Recovery for Data Centres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Repository Platforms for Research Data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Research Data Provenance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Virtual Research Environments IG 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502" name="CustomShape 2"/>
          <p:cNvSpPr/>
          <p:nvPr/>
        </p:nvSpPr>
        <p:spPr>
          <a:xfrm>
            <a:off x="0" y="4243680"/>
            <a:ext cx="9198720" cy="20379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600"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GB" sz="1600" strike="noStrike">
                <a:solidFill>
                  <a:srgbClr val="000000"/>
                </a:solidFill>
                <a:latin typeface="Gisha"/>
                <a:ea typeface="ＭＳ Ｐゴシック"/>
              </a:rPr>
              <a:t>Base Infrastructure – focused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Array Database Assessment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Data Type Registries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Metadata Standards Catalog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b="1"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PID Kernel Information WG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Data Fabric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Data Foundations and Terminology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Big Data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Brokering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Federated Identity Management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Metadata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PID IG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"/>
            </a:pPr>
            <a:r>
              <a:rPr lang="en-GB" sz="1200" strike="noStrike">
                <a:solidFill>
                  <a:srgbClr val="000000"/>
                </a:solidFill>
                <a:latin typeface="Gisha"/>
                <a:ea typeface="ＭＳ Ｐゴシック"/>
              </a:rPr>
              <a:t>Vocabulary Services IG</a:t>
            </a:r>
            <a:endParaRPr/>
          </a:p>
        </p:txBody>
      </p:sp>
      <p:pic>
        <p:nvPicPr>
          <p:cNvPr id="503" name="Picture 9" descr=""/>
          <p:cNvPicPr/>
          <p:nvPr/>
        </p:nvPicPr>
        <p:blipFill>
          <a:blip r:embed="rId1"/>
          <a:stretch/>
        </p:blipFill>
        <p:spPr>
          <a:xfrm>
            <a:off x="0" y="0"/>
            <a:ext cx="1176840" cy="768960"/>
          </a:xfrm>
          <a:prstGeom prst="rect">
            <a:avLst/>
          </a:prstGeom>
          <a:ln>
            <a:noFill/>
          </a:ln>
        </p:spPr>
      </p:pic>
      <p:sp>
        <p:nvSpPr>
          <p:cNvPr id="504" name="CustomShape 3"/>
          <p:cNvSpPr/>
          <p:nvPr/>
        </p:nvSpPr>
        <p:spPr>
          <a:xfrm>
            <a:off x="-852120" y="6442200"/>
            <a:ext cx="4783680" cy="33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/>
          <a:p>
            <a:pPr algn="ctr">
              <a:lnSpc>
                <a:spcPct val="100000"/>
              </a:lnSpc>
            </a:pPr>
            <a:r>
              <a:rPr b="1" lang="en-GB" sz="1600" strike="noStrike">
                <a:solidFill>
                  <a:srgbClr val="ffffff"/>
                </a:solidFill>
                <a:latin typeface="Calibri Light"/>
                <a:ea typeface="ＭＳ Ｐゴシック"/>
              </a:rPr>
              <a:t>rd-alliance.org/groups</a:t>
            </a:r>
            <a:endParaRPr/>
          </a:p>
        </p:txBody>
      </p:sp>
      <p:sp>
        <p:nvSpPr>
          <p:cNvPr id="505" name="CustomShape 4"/>
          <p:cNvSpPr/>
          <p:nvPr/>
        </p:nvSpPr>
        <p:spPr>
          <a:xfrm>
            <a:off x="1603080" y="0"/>
            <a:ext cx="7543440" cy="108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/>
          <a:p>
            <a:pPr>
              <a:lnSpc>
                <a:spcPct val="85000"/>
              </a:lnSpc>
            </a:pPr>
            <a:r>
              <a:rPr lang="en-GB" sz="3300" strike="noStrike">
                <a:solidFill>
                  <a:srgbClr val="404040"/>
                </a:solidFill>
                <a:latin typeface="Calibri Light"/>
              </a:rPr>
              <a:t>RDA Interest (IG) &amp; Working Groups (WG) by Focus (3) </a:t>
            </a:r>
            <a:endParaRPr/>
          </a:p>
        </p:txBody>
      </p:sp>
      <p:sp>
        <p:nvSpPr>
          <p:cNvPr id="506" name="TextShape 5"/>
          <p:cNvSpPr txBox="1"/>
          <p:nvPr/>
        </p:nvSpPr>
        <p:spPr>
          <a:xfrm>
            <a:off x="5554800" y="6322320"/>
            <a:ext cx="3644280" cy="53532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ffffff"/>
                </a:solidFill>
                <a:latin typeface="Calibri"/>
              </a:rPr>
              <a:t>www.rd-alliance.org</a:t>
            </a:r>
            <a:endParaRPr/>
          </a:p>
          <a:p>
            <a:pPr>
              <a:lnSpc>
                <a:spcPct val="100000"/>
              </a:lnSpc>
            </a:pPr>
            <a:r>
              <a:rPr b="1" lang="en-GB" sz="1200" strike="noStrike">
                <a:solidFill>
                  <a:srgbClr val="ffffff"/>
                </a:solidFill>
                <a:latin typeface="Calibri"/>
              </a:rPr>
              <a:t>@resdatall</a:t>
            </a:r>
            <a:endParaRPr/>
          </a:p>
        </p:txBody>
      </p:sp>
      <p:pic>
        <p:nvPicPr>
          <p:cNvPr id="507" name="Picture 2" descr=""/>
          <p:cNvPicPr/>
          <p:nvPr/>
        </p:nvPicPr>
        <p:blipFill>
          <a:blip r:embed="rId2"/>
          <a:stretch/>
        </p:blipFill>
        <p:spPr>
          <a:xfrm>
            <a:off x="8478000" y="6476040"/>
            <a:ext cx="665640" cy="233640"/>
          </a:xfrm>
          <a:prstGeom prst="rect">
            <a:avLst/>
          </a:prstGeom>
          <a:ln>
            <a:noFill/>
          </a:ln>
        </p:spPr>
      </p:pic>
      <p:sp>
        <p:nvSpPr>
          <p:cNvPr id="508" name="CustomShape 6"/>
          <p:cNvSpPr/>
          <p:nvPr/>
        </p:nvSpPr>
        <p:spPr>
          <a:xfrm>
            <a:off x="8353800" y="6691680"/>
            <a:ext cx="914040" cy="227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GB" sz="900" strike="noStrike">
                <a:solidFill>
                  <a:srgbClr val="e2dfcc"/>
                </a:solidFill>
                <a:latin typeface="Calibri Light"/>
              </a:rPr>
              <a:t>CC BY-SA 4.0</a:t>
            </a:r>
            <a:endParaRPr/>
          </a:p>
        </p:txBody>
      </p:sp>
      <p:sp>
        <p:nvSpPr>
          <p:cNvPr id="509" name="CustomShape 7"/>
          <p:cNvSpPr/>
          <p:nvPr/>
        </p:nvSpPr>
        <p:spPr>
          <a:xfrm>
            <a:off x="4603680" y="740880"/>
            <a:ext cx="4522320" cy="654840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n-GB" strike="noStrike">
                <a:solidFill>
                  <a:srgbClr val="ffffff"/>
                </a:solidFill>
                <a:latin typeface="Calibri"/>
              </a:rPr>
              <a:t>Total 82 groups:  </a:t>
            </a:r>
            <a:endParaRPr/>
          </a:p>
          <a:p>
            <a:pPr algn="ctr">
              <a:lnSpc>
                <a:spcPct val="100000"/>
              </a:lnSpc>
            </a:pPr>
            <a:r>
              <a:rPr lang="en-GB" strike="noStrike">
                <a:solidFill>
                  <a:srgbClr val="ffffff"/>
                </a:solidFill>
                <a:latin typeface="Calibri"/>
              </a:rPr>
              <a:t>29 Working Groups &amp; 53 Interest Groups</a:t>
            </a: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Recent advances </a:t>
            </a:r>
            <a:endParaRPr/>
          </a:p>
        </p:txBody>
      </p:sp>
      <p:sp>
        <p:nvSpPr>
          <p:cNvPr id="243" name="TextShape 2"/>
          <p:cNvSpPr txBox="1"/>
          <p:nvPr/>
        </p:nvSpPr>
        <p:spPr>
          <a:xfrm>
            <a:off x="457200" y="1845000"/>
            <a:ext cx="8229240" cy="4281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The FAIR Guiding Principles for scientific data management – Findable, Accessible, Interoperable, Reusable – already present in astronomy for a looooooong time</a:t>
            </a:r>
            <a:endParaRPr/>
          </a:p>
          <a:p>
            <a:r>
              <a:rPr lang="fr-FR" sz="2800" strike="noStrike" u="sng">
                <a:solidFill>
                  <a:srgbClr val="0000ff"/>
                </a:solidFill>
                <a:latin typeface="Calibri"/>
              </a:rPr>
              <a:t>http://www.nature.com/articles/sdata201618</a:t>
            </a:r>
            <a:r>
              <a:rPr lang="fr-FR" sz="2800" strike="noStrike">
                <a:solidFill>
                  <a:srgbClr val="000000"/>
                </a:solidFill>
                <a:latin typeface="Calibri"/>
              </a:rPr>
              <a:t>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Rapid emergence of the Research Data Alliance (RDA)</a:t>
            </a:r>
            <a:endParaRPr/>
          </a:p>
          <a:p>
            <a:r>
              <a:rPr lang="fr-FR" sz="2800" strike="noStrike" u="sng">
                <a:solidFill>
                  <a:srgbClr val="0000ff"/>
                </a:solidFill>
                <a:latin typeface="Calibri"/>
              </a:rPr>
              <a:t>https://</a:t>
            </a:r>
            <a:r>
              <a:rPr lang="fr-FR" sz="2800" strike="noStrike" u="sng">
                <a:solidFill>
                  <a:srgbClr val="0000ff"/>
                </a:solidFill>
                <a:latin typeface="Calibri"/>
              </a:rPr>
              <a:t>www.rd-alliance.org</a:t>
            </a:r>
            <a:r>
              <a:rPr lang="fr-FR" sz="2800" strike="noStrike">
                <a:solidFill>
                  <a:srgbClr val="000000"/>
                </a:solidFill>
                <a:latin typeface="Calibri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44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245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246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EC0DB78-DBB5-4CE4-9AA7-52B56161AD55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Not only a political subject!</a:t>
            </a:r>
            <a:endParaRPr/>
          </a:p>
        </p:txBody>
      </p:sp>
      <p:sp>
        <p:nvSpPr>
          <p:cNvPr id="248" name="TextShape 2"/>
          <p:cNvSpPr txBox="1"/>
          <p:nvPr/>
        </p:nvSpPr>
        <p:spPr>
          <a:xfrm>
            <a:off x="457200" y="1845000"/>
            <a:ext cx="8229240" cy="4281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A change in paradigm in the way science is done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Astronomy was a pioneer and can be taken as a case study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Calibri"/>
              </a:rPr>
              <a:t>In astronomy data is available AND USED!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More papers from data retrieved from HST archives than from original observations 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800.000 queries/day in average on the CDS services alone (only one element of landscape)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fr-FR" sz="2800" strike="noStrike">
                <a:solidFill>
                  <a:srgbClr val="000000"/>
                </a:solidFill>
                <a:latin typeface="Calibri"/>
              </a:rPr>
              <a:t>etc</a:t>
            </a:r>
            <a:endParaRPr/>
          </a:p>
        </p:txBody>
      </p:sp>
      <p:sp>
        <p:nvSpPr>
          <p:cNvPr id="249" name="TextShape 3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250" name="TextShape 4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251" name="TextShape 5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9F19311-7667-42C1-967A-A9BF1F0FDB7F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Astronomy Research Infrastructures</a:t>
            </a:r>
            <a:endParaRPr/>
          </a:p>
        </p:txBody>
      </p:sp>
      <p:sp>
        <p:nvSpPr>
          <p:cNvPr id="253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254" name="CustomShape 3"/>
          <p:cNvSpPr/>
          <p:nvPr/>
        </p:nvSpPr>
        <p:spPr>
          <a:xfrm>
            <a:off x="1044720" y="360000"/>
            <a:ext cx="6263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CustomShape 4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6" name="Picture 2" descr=""/>
          <p:cNvPicPr/>
          <p:nvPr/>
        </p:nvPicPr>
        <p:blipFill>
          <a:blip r:embed="rId1"/>
          <a:stretch/>
        </p:blipFill>
        <p:spPr>
          <a:xfrm>
            <a:off x="467640" y="2030040"/>
            <a:ext cx="1294920" cy="1294920"/>
          </a:xfrm>
          <a:prstGeom prst="rect">
            <a:avLst/>
          </a:prstGeom>
          <a:ln>
            <a:noFill/>
          </a:ln>
        </p:spPr>
      </p:pic>
      <p:pic>
        <p:nvPicPr>
          <p:cNvPr id="257" name="Picture 6" descr=""/>
          <p:cNvPicPr/>
          <p:nvPr/>
        </p:nvPicPr>
        <p:blipFill>
          <a:blip r:embed="rId2"/>
          <a:stretch/>
        </p:blipFill>
        <p:spPr>
          <a:xfrm>
            <a:off x="4549680" y="2117160"/>
            <a:ext cx="4029480" cy="1120320"/>
          </a:xfrm>
          <a:prstGeom prst="rect">
            <a:avLst/>
          </a:prstGeom>
          <a:ln>
            <a:noFill/>
          </a:ln>
        </p:spPr>
      </p:pic>
      <p:pic>
        <p:nvPicPr>
          <p:cNvPr id="258" name="Picture 3" descr=""/>
          <p:cNvPicPr/>
          <p:nvPr/>
        </p:nvPicPr>
        <p:blipFill>
          <a:blip r:embed="rId3"/>
          <a:stretch/>
        </p:blipFill>
        <p:spPr>
          <a:xfrm>
            <a:off x="2267640" y="2179080"/>
            <a:ext cx="1185120" cy="1674360"/>
          </a:xfrm>
          <a:prstGeom prst="rect">
            <a:avLst/>
          </a:prstGeom>
          <a:ln>
            <a:noFill/>
          </a:ln>
        </p:spPr>
      </p:pic>
      <p:pic>
        <p:nvPicPr>
          <p:cNvPr id="259" name="Picture 4" descr=""/>
          <p:cNvPicPr/>
          <p:nvPr/>
        </p:nvPicPr>
        <p:blipFill>
          <a:blip r:embed="rId4"/>
          <a:stretch/>
        </p:blipFill>
        <p:spPr>
          <a:xfrm>
            <a:off x="193320" y="3645000"/>
            <a:ext cx="1485720" cy="1199880"/>
          </a:xfrm>
          <a:prstGeom prst="rect">
            <a:avLst/>
          </a:prstGeom>
          <a:ln>
            <a:noFill/>
          </a:ln>
        </p:spPr>
      </p:pic>
      <p:pic>
        <p:nvPicPr>
          <p:cNvPr id="260" name="Picture 5" descr=""/>
          <p:cNvPicPr/>
          <p:nvPr/>
        </p:nvPicPr>
        <p:blipFill>
          <a:blip r:embed="rId5"/>
          <a:stretch/>
        </p:blipFill>
        <p:spPr>
          <a:xfrm>
            <a:off x="2267640" y="4293000"/>
            <a:ext cx="1942560" cy="1284120"/>
          </a:xfrm>
          <a:prstGeom prst="rect">
            <a:avLst/>
          </a:prstGeom>
          <a:ln>
            <a:noFill/>
          </a:ln>
        </p:spPr>
      </p:pic>
      <p:sp>
        <p:nvSpPr>
          <p:cNvPr id="261" name="CustomShape 5"/>
          <p:cNvSpPr/>
          <p:nvPr/>
        </p:nvSpPr>
        <p:spPr>
          <a:xfrm>
            <a:off x="5577120" y="5345280"/>
            <a:ext cx="2462400" cy="7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GB" sz="4400" strike="noStrike">
                <a:solidFill>
                  <a:srgbClr val="ff0000"/>
                </a:solidFill>
                <a:latin typeface="Calibri"/>
              </a:rPr>
              <a:t>And data!</a:t>
            </a:r>
            <a:endParaRPr/>
          </a:p>
        </p:txBody>
      </p:sp>
      <p:pic>
        <p:nvPicPr>
          <p:cNvPr id="262" name="Picture 7" descr=""/>
          <p:cNvPicPr/>
          <p:nvPr/>
        </p:nvPicPr>
        <p:blipFill>
          <a:blip r:embed="rId6"/>
          <a:stretch/>
        </p:blipFill>
        <p:spPr>
          <a:xfrm>
            <a:off x="5663880" y="3853800"/>
            <a:ext cx="2237040" cy="1491120"/>
          </a:xfrm>
          <a:prstGeom prst="rect">
            <a:avLst/>
          </a:prstGeom>
          <a:ln>
            <a:noFill/>
          </a:ln>
        </p:spPr>
      </p:pic>
      <p:sp>
        <p:nvSpPr>
          <p:cNvPr id="263" name="TextShape 6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264" name="TextShape 7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82472CE2-F183-4F27-9F6B-EB5690ECCE6E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1115640" y="274680"/>
            <a:ext cx="757080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fr-FR" sz="4400" strike="noStrike">
                <a:solidFill>
                  <a:srgbClr val="ffffff"/>
                </a:solidFill>
                <a:latin typeface="Calibri"/>
              </a:rPr>
              <a:t>
</a:t>
            </a:r>
            <a:endParaRPr/>
          </a:p>
        </p:txBody>
      </p:sp>
      <p:sp>
        <p:nvSpPr>
          <p:cNvPr id="266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267" name="CustomShape 3"/>
          <p:cNvSpPr/>
          <p:nvPr/>
        </p:nvSpPr>
        <p:spPr>
          <a:xfrm>
            <a:off x="1044720" y="360000"/>
            <a:ext cx="5615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Why sharing data?</a:t>
            </a:r>
            <a:endParaRPr/>
          </a:p>
        </p:txBody>
      </p:sp>
      <p:sp>
        <p:nvSpPr>
          <p:cNvPr id="268" name="CustomShape 4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" name="TextShape 5"/>
          <p:cNvSpPr txBox="1"/>
          <p:nvPr/>
        </p:nvSpPr>
        <p:spPr>
          <a:xfrm>
            <a:off x="4860000" y="1600200"/>
            <a:ext cx="3826440" cy="45255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i="1" lang="fr-FR" sz="2800" strike="noStrike">
                <a:solidFill>
                  <a:srgbClr val="000000"/>
                </a:solidFill>
                <a:latin typeface="Arial Rounded MT Bold"/>
              </a:rPr>
              <a:t>At the core of astronomy scientific needs !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</a:rPr>
              <a:t>Multi-wavelengths, multi-technique astronomy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</a:rPr>
              <a:t>Time variability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</a:rPr>
              <a:t>Comparison of theoretical models with observations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2800" strike="noStrike">
                <a:solidFill>
                  <a:srgbClr val="000000"/>
                </a:solidFill>
                <a:latin typeface="Arial Rounded MT Bold"/>
              </a:rPr>
              <a:t>Etc.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i="1" lang="fr-FR" sz="2800" strike="noStrike">
                <a:solidFill>
                  <a:srgbClr val="000000"/>
                </a:solidFill>
                <a:latin typeface="Arial Rounded MT Bold"/>
              </a:rPr>
              <a:t>Optimize the scientific return of the large infrastructures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70" name="Picture 4" descr=""/>
          <p:cNvPicPr/>
          <p:nvPr/>
        </p:nvPicPr>
        <p:blipFill>
          <a:blip r:embed="rId1"/>
          <a:stretch/>
        </p:blipFill>
        <p:spPr>
          <a:xfrm>
            <a:off x="1259640" y="1628640"/>
            <a:ext cx="2252520" cy="1800000"/>
          </a:xfrm>
          <a:prstGeom prst="rect">
            <a:avLst/>
          </a:prstGeom>
          <a:ln>
            <a:noFill/>
          </a:ln>
        </p:spPr>
      </p:pic>
      <p:pic>
        <p:nvPicPr>
          <p:cNvPr id="271" name="Picture 5" descr=""/>
          <p:cNvPicPr/>
          <p:nvPr/>
        </p:nvPicPr>
        <p:blipFill>
          <a:blip r:embed="rId2"/>
          <a:stretch/>
        </p:blipFill>
        <p:spPr>
          <a:xfrm>
            <a:off x="467640" y="3573000"/>
            <a:ext cx="4163040" cy="2401920"/>
          </a:xfrm>
          <a:prstGeom prst="rect">
            <a:avLst/>
          </a:prstGeom>
          <a:ln>
            <a:noFill/>
          </a:ln>
        </p:spPr>
      </p:pic>
      <p:sp>
        <p:nvSpPr>
          <p:cNvPr id="272" name="TextShape 6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273" name="TextShape 7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7C7224B-C653-4002-9B74-B841FC796F11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TextShape 1"/>
          <p:cNvSpPr txBox="1"/>
          <p:nvPr/>
        </p:nvSpPr>
        <p:spPr>
          <a:xfrm>
            <a:off x="611640" y="2061000"/>
            <a:ext cx="8064360" cy="396000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A </a:t>
            </a:r>
            <a:r>
              <a:rPr lang="fr-FR" sz="3200" strike="noStrike">
                <a:solidFill>
                  <a:srgbClr val="ff0000"/>
                </a:solidFill>
                <a:latin typeface="Arial Rounded MT Bold"/>
                <a:ea typeface="Verdana"/>
              </a:rPr>
              <a:t>common data format </a:t>
            </a: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since the 70s (FITS)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Strong tradition of </a:t>
            </a:r>
            <a:r>
              <a:rPr lang="fr-FR" sz="3200" strike="noStrike">
                <a:solidFill>
                  <a:srgbClr val="ff0000"/>
                </a:solidFill>
                <a:latin typeface="Arial Rounded MT Bold"/>
                <a:ea typeface="Verdana"/>
              </a:rPr>
              <a:t>international collaboration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ff0000"/>
                </a:solidFill>
                <a:latin typeface="Arial Rounded MT Bold"/>
                <a:ea typeface="Verdana"/>
              </a:rPr>
              <a:t>Open data in general </a:t>
            </a: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(often after a proprietary period) 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fr-FR" sz="3200" strike="noStrike">
                <a:solidFill>
                  <a:srgbClr val="ff0000"/>
                </a:solidFill>
                <a:latin typeface="Arial Rounded MT Bold"/>
                <a:ea typeface="Verdana"/>
              </a:rPr>
              <a:t>Driven by community needs</a:t>
            </a:r>
            <a:r>
              <a:rPr lang="fr-FR" sz="3200" strike="noStrike">
                <a:solidFill>
                  <a:srgbClr val="000000"/>
                </a:solidFill>
                <a:latin typeface="Arial Rounded MT Bold"/>
                <a:ea typeface="Verdana"/>
              </a:rPr>
              <a:t> (on-line observation archives, on-line services)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75" name="TextShape 2"/>
          <p:cNvSpPr txBox="1"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F. Genova, LISA VIII, Strasbourg</a:t>
            </a:r>
            <a:endParaRPr/>
          </a:p>
        </p:txBody>
      </p:sp>
      <p:sp>
        <p:nvSpPr>
          <p:cNvPr id="276" name="CustomShape 3"/>
          <p:cNvSpPr/>
          <p:nvPr/>
        </p:nvSpPr>
        <p:spPr>
          <a:xfrm>
            <a:off x="1044720" y="360000"/>
            <a:ext cx="5615280" cy="90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lang="en-GB" sz="4000" strike="noStrike">
                <a:solidFill>
                  <a:srgbClr val="ffffff"/>
                </a:solidFill>
                <a:latin typeface="Calibri"/>
              </a:rPr>
              <a:t>How? Basic elements</a:t>
            </a:r>
            <a:endParaRPr/>
          </a:p>
        </p:txBody>
      </p:sp>
      <p:sp>
        <p:nvSpPr>
          <p:cNvPr id="277" name="CustomShape 4"/>
          <p:cNvSpPr/>
          <p:nvPr/>
        </p:nvSpPr>
        <p:spPr>
          <a:xfrm>
            <a:off x="683640" y="695520"/>
            <a:ext cx="252360" cy="252360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TextShape 5"/>
          <p:cNvSpPr txBox="1"/>
          <p:nvPr/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lang="en-GB" sz="1200" strike="noStrike">
                <a:solidFill>
                  <a:srgbClr val="8b8b8b"/>
                </a:solidFill>
                <a:latin typeface="Calibri"/>
              </a:rPr>
              <a:t>6 June 2017</a:t>
            </a:r>
            <a:endParaRPr/>
          </a:p>
        </p:txBody>
      </p:sp>
      <p:sp>
        <p:nvSpPr>
          <p:cNvPr id="279" name="TextShape 6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15CA973C-E153-4427-A0D0-9A3926F61B3E}" type="slidenum">
              <a:rPr lang="en-GB" sz="1200" strike="noStrike">
                <a:solidFill>
                  <a:srgbClr val="ffffff"/>
                </a:solidFill>
                <a:latin typeface="Calibri"/>
              </a:rPr>
              <a:t>&lt;number&gt;</a:t>
            </a:fld>
            <a:endParaRPr/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